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36" r:id="rId2"/>
    <p:sldMasterId id="2147483772" r:id="rId3"/>
  </p:sldMasterIdLst>
  <p:notesMasterIdLst>
    <p:notesMasterId r:id="rId31"/>
  </p:notesMasterIdLst>
  <p:sldIdLst>
    <p:sldId id="267" r:id="rId4"/>
    <p:sldId id="316" r:id="rId5"/>
    <p:sldId id="317" r:id="rId6"/>
    <p:sldId id="318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27" r:id="rId16"/>
    <p:sldId id="328" r:id="rId17"/>
    <p:sldId id="313" r:id="rId18"/>
    <p:sldId id="329" r:id="rId19"/>
    <p:sldId id="330" r:id="rId20"/>
    <p:sldId id="331" r:id="rId21"/>
    <p:sldId id="332" r:id="rId22"/>
    <p:sldId id="333" r:id="rId23"/>
    <p:sldId id="334" r:id="rId24"/>
    <p:sldId id="335" r:id="rId25"/>
    <p:sldId id="336" r:id="rId26"/>
    <p:sldId id="337" r:id="rId27"/>
    <p:sldId id="273" r:id="rId28"/>
    <p:sldId id="276" r:id="rId29"/>
    <p:sldId id="268" r:id="rId3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523F3"/>
    <a:srgbClr val="2121AF"/>
    <a:srgbClr val="270F8F"/>
    <a:srgbClr val="7B1BF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04" autoAdjust="0"/>
  </p:normalViewPr>
  <p:slideViewPr>
    <p:cSldViewPr>
      <p:cViewPr varScale="1">
        <p:scale>
          <a:sx n="110" d="100"/>
          <a:sy n="110" d="100"/>
        </p:scale>
        <p:origin x="-165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3477603487905632E-3"/>
          <c:y val="0.13223864751504819"/>
          <c:w val="0.7023452994561542"/>
          <c:h val="0.7256584626146915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explosion val="25"/>
          <c:dPt>
            <c:idx val="0"/>
            <c:bubble3D val="0"/>
          </c:dPt>
          <c:dPt>
            <c:idx val="1"/>
            <c:bubble3D val="0"/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неналоговые</c:v>
                </c:pt>
                <c:pt idx="1">
                  <c:v>налоговые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28</c:v>
                </c:pt>
                <c:pt idx="1">
                  <c:v>205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3510895637507094"/>
          <c:y val="0.29361704368893687"/>
          <c:w val="0.41404349214152325"/>
          <c:h val="0.4340424336590032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937</c:v>
                </c:pt>
                <c:pt idx="1">
                  <c:v>748</c:v>
                </c:pt>
                <c:pt idx="2">
                  <c:v>815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864</c:v>
                </c:pt>
                <c:pt idx="1">
                  <c:v>784</c:v>
                </c:pt>
                <c:pt idx="2">
                  <c:v>830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Профицит (Дефицит)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73</c:v>
                </c:pt>
                <c:pt idx="1">
                  <c:v>-36</c:v>
                </c:pt>
                <c:pt idx="2">
                  <c:v>-15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42300672"/>
        <c:axId val="142302592"/>
        <c:axId val="0"/>
      </c:bar3DChart>
      <c:catAx>
        <c:axId val="142300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2302592"/>
        <c:crosses val="autoZero"/>
        <c:auto val="1"/>
        <c:lblAlgn val="ctr"/>
        <c:lblOffset val="100"/>
        <c:noMultiLvlLbl val="0"/>
      </c:catAx>
      <c:valAx>
        <c:axId val="1423025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2300672"/>
        <c:crosses val="autoZero"/>
        <c:crossBetween val="between"/>
      </c:valAx>
      <c:spPr>
        <a:noFill/>
        <a:ln w="25396">
          <a:noFill/>
        </a:ln>
      </c:spPr>
    </c:plotArea>
    <c:legend>
      <c:legendPos val="r"/>
      <c:layout>
        <c:manualLayout>
          <c:xMode val="edge"/>
          <c:yMode val="edge"/>
          <c:x val="0.72694383479475899"/>
          <c:y val="0.27249993750781154"/>
          <c:w val="0.25877046082581823"/>
          <c:h val="0.5911539057617798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02225470319204E-2"/>
          <c:y val="2.8858167197185456E-2"/>
          <c:w val="0.81116112436946097"/>
          <c:h val="0.75207493890849852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 руб.</c:v>
                </c:pt>
              </c:strCache>
            </c:strRef>
          </c:tx>
          <c:spPr>
            <a:ln w="41226" cmpd="sng">
              <a:solidFill>
                <a:schemeClr val="accent1">
                  <a:lumMod val="50000"/>
                </a:schemeClr>
              </a:solidFill>
            </a:ln>
          </c:spPr>
          <c:dLbls>
            <c:dLbl>
              <c:idx val="0"/>
              <c:layout>
                <c:manualLayout>
                  <c:x val="-1.5873015873015872E-2"/>
                  <c:y val="-6.551724137931035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7904191616766467E-3"/>
                  <c:y val="-6.8085106382978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7904191616766467E-3"/>
                  <c:y val="5.44680851063829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5061353008941436E-2"/>
                  <c:y val="-5.839416848083472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58" b="1" i="1" baseline="0">
                    <a:solidFill>
                      <a:srgbClr val="000000"/>
                    </a:solidFill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Лист1!$A$2:$A$11</c:f>
              <c:strCache>
                <c:ptCount val="10"/>
                <c:pt idx="0">
                  <c:v>01.01.2013 год</c:v>
                </c:pt>
                <c:pt idx="1">
                  <c:v>01.01.2014 год</c:v>
                </c:pt>
                <c:pt idx="2">
                  <c:v>01.01.2015 год</c:v>
                </c:pt>
                <c:pt idx="3">
                  <c:v>01.01.2016 год</c:v>
                </c:pt>
                <c:pt idx="4">
                  <c:v>01.01.2017 год</c:v>
                </c:pt>
                <c:pt idx="5">
                  <c:v>01.01.2018  год</c:v>
                </c:pt>
                <c:pt idx="6">
                  <c:v>01.01.2019</c:v>
                </c:pt>
                <c:pt idx="7">
                  <c:v>01.01.2020</c:v>
                </c:pt>
                <c:pt idx="8">
                  <c:v>01.01.2021</c:v>
                </c:pt>
                <c:pt idx="9">
                  <c:v>01.01.2022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16</c:v>
                </c:pt>
                <c:pt idx="1">
                  <c:v>17</c:v>
                </c:pt>
                <c:pt idx="2">
                  <c:v>16.3</c:v>
                </c:pt>
                <c:pt idx="3">
                  <c:v>55.9</c:v>
                </c:pt>
                <c:pt idx="4">
                  <c:v>38.5</c:v>
                </c:pt>
                <c:pt idx="5">
                  <c:v>42.24</c:v>
                </c:pt>
                <c:pt idx="6">
                  <c:v>26.6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6617856"/>
        <c:axId val="146619392"/>
      </c:lineChart>
      <c:catAx>
        <c:axId val="146617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rgbClr val="000000"/>
            </a:solidFill>
          </a:ln>
        </c:spPr>
        <c:txPr>
          <a:bodyPr/>
          <a:lstStyle/>
          <a:p>
            <a:pPr>
              <a:defRPr b="1" i="1" baseline="0">
                <a:solidFill>
                  <a:srgbClr val="000000"/>
                </a:solidFill>
                <a:latin typeface="Times New Roman" panose="02020603050405020304" pitchFamily="18" charset="0"/>
              </a:defRPr>
            </a:pPr>
            <a:endParaRPr lang="ru-RU"/>
          </a:p>
        </c:txPr>
        <c:crossAx val="146619392"/>
        <c:crosses val="autoZero"/>
        <c:auto val="1"/>
        <c:lblAlgn val="ctr"/>
        <c:lblOffset val="100"/>
        <c:noMultiLvlLbl val="0"/>
      </c:catAx>
      <c:valAx>
        <c:axId val="1466193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rgbClr val="000000"/>
            </a:solidFill>
          </a:ln>
        </c:spPr>
        <c:txPr>
          <a:bodyPr/>
          <a:lstStyle/>
          <a:p>
            <a:pPr>
              <a:defRPr sz="1498" b="1" i="1" baseline="0">
                <a:solidFill>
                  <a:srgbClr val="000000"/>
                </a:solidFill>
                <a:latin typeface="Times New Roman" panose="02020603050405020304" pitchFamily="18" charset="0"/>
              </a:defRPr>
            </a:pPr>
            <a:endParaRPr lang="ru-RU"/>
          </a:p>
        </c:txPr>
        <c:crossAx val="146617856"/>
        <c:crosses val="autoZero"/>
        <c:crossBetween val="between"/>
      </c:valAx>
      <c:spPr>
        <a:noFill/>
        <a:ln w="25571">
          <a:noFill/>
        </a:ln>
      </c:spPr>
    </c:plotArea>
    <c:legend>
      <c:legendPos val="r"/>
      <c:layout>
        <c:manualLayout>
          <c:xMode val="edge"/>
          <c:yMode val="edge"/>
          <c:x val="0.83048294377567444"/>
          <c:y val="0.20156705775093375"/>
          <c:w val="0.14246630510148839"/>
          <c:h val="7.6651215513227955E-2"/>
        </c:manualLayout>
      </c:layout>
      <c:overlay val="0"/>
      <c:txPr>
        <a:bodyPr/>
        <a:lstStyle/>
        <a:p>
          <a:pPr>
            <a:defRPr sz="1498" b="1" i="1" baseline="0">
              <a:solidFill>
                <a:srgbClr val="000000"/>
              </a:solidFill>
              <a:latin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8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9197EB-5EB1-4813-B42A-5B1B0E9A5CAF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AC5A15D-C302-44EC-BF17-F1E6D3AC69C9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F72B3291-6333-43B4-9C19-BA10D3E1872A}" type="parTrans" cxnId="{AB1C0808-0253-4DBA-81A0-207FBA006B96}">
      <dgm:prSet/>
      <dgm:spPr/>
      <dgm:t>
        <a:bodyPr/>
        <a:lstStyle/>
        <a:p>
          <a:endParaRPr lang="ru-RU"/>
        </a:p>
      </dgm:t>
    </dgm:pt>
    <dgm:pt modelId="{E3D46862-A8C0-4737-9F0C-991F2D054F1F}" type="sibTrans" cxnId="{AB1C0808-0253-4DBA-81A0-207FBA006B96}">
      <dgm:prSet/>
      <dgm:spPr/>
      <dgm:t>
        <a:bodyPr/>
        <a:lstStyle/>
        <a:p>
          <a:endParaRPr lang="ru-RU"/>
        </a:p>
      </dgm:t>
    </dgm:pt>
    <dgm:pt modelId="{7AD565BA-BED3-449B-890D-E01F9B671A39}">
      <dgm:prSet phldrT="[Текст]" custT="1"/>
      <dgm:spPr/>
      <dgm:t>
        <a:bodyPr/>
        <a:lstStyle/>
        <a:p>
          <a:r>
            <a:rPr lang="ru-RU" sz="2000" dirty="0" smtClean="0"/>
            <a:t>Областной бюджет 4,5 млн.руб. </a:t>
          </a:r>
          <a:endParaRPr lang="ru-RU" sz="2000" dirty="0"/>
        </a:p>
      </dgm:t>
    </dgm:pt>
    <dgm:pt modelId="{2804B571-8408-4BE8-8D8A-AB71435A14AB}" type="parTrans" cxnId="{7428179B-5A98-4200-9CB2-2BF2F88E5C32}">
      <dgm:prSet/>
      <dgm:spPr/>
      <dgm:t>
        <a:bodyPr/>
        <a:lstStyle/>
        <a:p>
          <a:endParaRPr lang="ru-RU"/>
        </a:p>
      </dgm:t>
    </dgm:pt>
    <dgm:pt modelId="{A77980C1-D265-442B-AE72-CFB1299C0B83}" type="sibTrans" cxnId="{7428179B-5A98-4200-9CB2-2BF2F88E5C32}">
      <dgm:prSet/>
      <dgm:spPr/>
      <dgm:t>
        <a:bodyPr/>
        <a:lstStyle/>
        <a:p>
          <a:endParaRPr lang="ru-RU"/>
        </a:p>
      </dgm:t>
    </dgm:pt>
    <dgm:pt modelId="{0D179D05-55BC-4D99-A2CD-11E3100F1453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2793F659-33F4-4B8A-A9AC-73860ADCDC68}" type="parTrans" cxnId="{B1F74369-2266-4A8D-9E73-69D2526EC7A4}">
      <dgm:prSet/>
      <dgm:spPr/>
      <dgm:t>
        <a:bodyPr/>
        <a:lstStyle/>
        <a:p>
          <a:endParaRPr lang="ru-RU"/>
        </a:p>
      </dgm:t>
    </dgm:pt>
    <dgm:pt modelId="{1FAEB13F-7417-46FF-A567-5C0791901FAD}" type="sibTrans" cxnId="{B1F74369-2266-4A8D-9E73-69D2526EC7A4}">
      <dgm:prSet/>
      <dgm:spPr/>
      <dgm:t>
        <a:bodyPr/>
        <a:lstStyle/>
        <a:p>
          <a:endParaRPr lang="ru-RU"/>
        </a:p>
      </dgm:t>
    </dgm:pt>
    <dgm:pt modelId="{CEB7D591-9ADE-4903-AAE6-E2A70D733A28}">
      <dgm:prSet phldrT="[Текст]" custT="1"/>
      <dgm:spPr/>
      <dgm:t>
        <a:bodyPr/>
        <a:lstStyle/>
        <a:p>
          <a:r>
            <a:rPr lang="ru-RU" sz="2000" dirty="0" smtClean="0"/>
            <a:t>Бюджет муниципального района  - 0,7 млн.руб.</a:t>
          </a:r>
          <a:endParaRPr lang="ru-RU" sz="2000" dirty="0"/>
        </a:p>
      </dgm:t>
    </dgm:pt>
    <dgm:pt modelId="{08527A9B-D61E-43E6-A5A8-621763F27523}" type="parTrans" cxnId="{9771B664-BE4B-4A47-8F7F-2C18ECA84EE4}">
      <dgm:prSet/>
      <dgm:spPr/>
      <dgm:t>
        <a:bodyPr/>
        <a:lstStyle/>
        <a:p>
          <a:endParaRPr lang="ru-RU"/>
        </a:p>
      </dgm:t>
    </dgm:pt>
    <dgm:pt modelId="{C96C3C5A-F3F7-4318-8A49-1F0243B8DEE7}" type="sibTrans" cxnId="{9771B664-BE4B-4A47-8F7F-2C18ECA84EE4}">
      <dgm:prSet/>
      <dgm:spPr/>
      <dgm:t>
        <a:bodyPr/>
        <a:lstStyle/>
        <a:p>
          <a:endParaRPr lang="ru-RU"/>
        </a:p>
      </dgm:t>
    </dgm:pt>
    <dgm:pt modelId="{0F750C25-7F27-4D41-89C1-A26960BB1FBA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64819617-29E9-4D57-BD00-3E46FBE89413}" type="parTrans" cxnId="{10337926-3019-4FCC-B939-1E6B9004603B}">
      <dgm:prSet/>
      <dgm:spPr/>
      <dgm:t>
        <a:bodyPr/>
        <a:lstStyle/>
        <a:p>
          <a:endParaRPr lang="ru-RU"/>
        </a:p>
      </dgm:t>
    </dgm:pt>
    <dgm:pt modelId="{5B4AF2F8-E796-4087-9B6A-C90CA30C4BDD}" type="sibTrans" cxnId="{10337926-3019-4FCC-B939-1E6B9004603B}">
      <dgm:prSet/>
      <dgm:spPr/>
      <dgm:t>
        <a:bodyPr/>
        <a:lstStyle/>
        <a:p>
          <a:endParaRPr lang="ru-RU"/>
        </a:p>
      </dgm:t>
    </dgm:pt>
    <dgm:pt modelId="{8B3D8584-2F5B-4111-A611-64FC081B4C81}">
      <dgm:prSet phldrT="[Текст]" custT="1"/>
      <dgm:spPr/>
      <dgm:t>
        <a:bodyPr/>
        <a:lstStyle/>
        <a:p>
          <a:r>
            <a:rPr lang="ru-RU" sz="2000" dirty="0" smtClean="0"/>
            <a:t>Бюджеты поселений  - 1,0 млн.руб.</a:t>
          </a:r>
          <a:endParaRPr lang="ru-RU" sz="2000" dirty="0"/>
        </a:p>
      </dgm:t>
    </dgm:pt>
    <dgm:pt modelId="{CC3A9474-CFA5-4B13-B9D7-50EA008AB78E}" type="parTrans" cxnId="{CBFD8910-8242-44A4-AF0F-53C0ACE4D565}">
      <dgm:prSet/>
      <dgm:spPr/>
      <dgm:t>
        <a:bodyPr/>
        <a:lstStyle/>
        <a:p>
          <a:endParaRPr lang="ru-RU"/>
        </a:p>
      </dgm:t>
    </dgm:pt>
    <dgm:pt modelId="{1DE3A19F-746E-4B5E-9236-027084E38D35}" type="sibTrans" cxnId="{CBFD8910-8242-44A4-AF0F-53C0ACE4D565}">
      <dgm:prSet/>
      <dgm:spPr/>
      <dgm:t>
        <a:bodyPr/>
        <a:lstStyle/>
        <a:p>
          <a:endParaRPr lang="ru-RU"/>
        </a:p>
      </dgm:t>
    </dgm:pt>
    <dgm:pt modelId="{CF8329D2-5767-4D60-8DAE-2B3788D46652}">
      <dgm:prSet phldrT="[Текст]" custT="1"/>
      <dgm:spPr/>
      <dgm:t>
        <a:bodyPr/>
        <a:lstStyle/>
        <a:p>
          <a:r>
            <a:rPr lang="ru-RU" sz="2000" dirty="0" smtClean="0"/>
            <a:t>Средства граждан – 0,6 млн.руб. </a:t>
          </a:r>
          <a:endParaRPr lang="ru-RU" sz="2000" dirty="0"/>
        </a:p>
      </dgm:t>
    </dgm:pt>
    <dgm:pt modelId="{0BA7B755-E2B9-48B4-BA4F-97839120F1FE}" type="parTrans" cxnId="{F7B68458-2F9F-4B48-A19D-1E676E0F2F70}">
      <dgm:prSet/>
      <dgm:spPr/>
      <dgm:t>
        <a:bodyPr/>
        <a:lstStyle/>
        <a:p>
          <a:endParaRPr lang="ru-RU"/>
        </a:p>
      </dgm:t>
    </dgm:pt>
    <dgm:pt modelId="{ECFA2132-1326-49D4-8078-FDB6D34652C7}" type="sibTrans" cxnId="{F7B68458-2F9F-4B48-A19D-1E676E0F2F70}">
      <dgm:prSet/>
      <dgm:spPr/>
      <dgm:t>
        <a:bodyPr/>
        <a:lstStyle/>
        <a:p>
          <a:endParaRPr lang="ru-RU"/>
        </a:p>
      </dgm:t>
    </dgm:pt>
    <dgm:pt modelId="{8957BEE2-F79B-4A29-87DD-E64C8C7F36E4}" type="pres">
      <dgm:prSet presAssocID="{EA9197EB-5EB1-4813-B42A-5B1B0E9A5CA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9A1C8E-F31B-4B67-9361-A90E620DED44}" type="pres">
      <dgm:prSet presAssocID="{5AC5A15D-C302-44EC-BF17-F1E6D3AC69C9}" presName="composite" presStyleCnt="0"/>
      <dgm:spPr/>
    </dgm:pt>
    <dgm:pt modelId="{90EACCA9-3858-4B93-ACAA-459BB0BF7B9B}" type="pres">
      <dgm:prSet presAssocID="{5AC5A15D-C302-44EC-BF17-F1E6D3AC69C9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6C1BC0-11FF-4214-9286-506440408C32}" type="pres">
      <dgm:prSet presAssocID="{5AC5A15D-C302-44EC-BF17-F1E6D3AC69C9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72036E-9403-49AB-88B5-A49163F976E9}" type="pres">
      <dgm:prSet presAssocID="{E3D46862-A8C0-4737-9F0C-991F2D054F1F}" presName="sp" presStyleCnt="0"/>
      <dgm:spPr/>
    </dgm:pt>
    <dgm:pt modelId="{7DC22E28-376F-4CE5-9E5E-4FF66BCB66DE}" type="pres">
      <dgm:prSet presAssocID="{0D179D05-55BC-4D99-A2CD-11E3100F1453}" presName="composite" presStyleCnt="0"/>
      <dgm:spPr/>
    </dgm:pt>
    <dgm:pt modelId="{B5ECD5A0-3B75-4396-9093-26A04FDC8698}" type="pres">
      <dgm:prSet presAssocID="{0D179D05-55BC-4D99-A2CD-11E3100F1453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E7ACAC-1465-4A28-8911-AC362BDC868E}" type="pres">
      <dgm:prSet presAssocID="{0D179D05-55BC-4D99-A2CD-11E3100F1453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485F92-33DD-46A3-AEDD-99A1385467A1}" type="pres">
      <dgm:prSet presAssocID="{1FAEB13F-7417-46FF-A567-5C0791901FAD}" presName="sp" presStyleCnt="0"/>
      <dgm:spPr/>
    </dgm:pt>
    <dgm:pt modelId="{72532282-5C64-4367-A77D-223D9530E4A1}" type="pres">
      <dgm:prSet presAssocID="{0F750C25-7F27-4D41-89C1-A26960BB1FBA}" presName="composite" presStyleCnt="0"/>
      <dgm:spPr/>
    </dgm:pt>
    <dgm:pt modelId="{8FA2B400-F83D-4267-8950-2042A142C993}" type="pres">
      <dgm:prSet presAssocID="{0F750C25-7F27-4D41-89C1-A26960BB1FB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95C85C-595B-4F18-9994-B4C4370CE779}" type="pres">
      <dgm:prSet presAssocID="{0F750C25-7F27-4D41-89C1-A26960BB1FBA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337926-3019-4FCC-B939-1E6B9004603B}" srcId="{EA9197EB-5EB1-4813-B42A-5B1B0E9A5CAF}" destId="{0F750C25-7F27-4D41-89C1-A26960BB1FBA}" srcOrd="2" destOrd="0" parTransId="{64819617-29E9-4D57-BD00-3E46FBE89413}" sibTransId="{5B4AF2F8-E796-4087-9B6A-C90CA30C4BDD}"/>
    <dgm:cxn modelId="{C2DF0CFF-8126-458D-B071-DC41B4490915}" type="presOf" srcId="{5AC5A15D-C302-44EC-BF17-F1E6D3AC69C9}" destId="{90EACCA9-3858-4B93-ACAA-459BB0BF7B9B}" srcOrd="0" destOrd="0" presId="urn:microsoft.com/office/officeart/2005/8/layout/chevron2"/>
    <dgm:cxn modelId="{9A7E5BB8-9B8C-47C3-BCD2-E554DEC6A77D}" type="presOf" srcId="{CEB7D591-9ADE-4903-AAE6-E2A70D733A28}" destId="{B7E7ACAC-1465-4A28-8911-AC362BDC868E}" srcOrd="0" destOrd="0" presId="urn:microsoft.com/office/officeart/2005/8/layout/chevron2"/>
    <dgm:cxn modelId="{9771B664-BE4B-4A47-8F7F-2C18ECA84EE4}" srcId="{0D179D05-55BC-4D99-A2CD-11E3100F1453}" destId="{CEB7D591-9ADE-4903-AAE6-E2A70D733A28}" srcOrd="0" destOrd="0" parTransId="{08527A9B-D61E-43E6-A5A8-621763F27523}" sibTransId="{C96C3C5A-F3F7-4318-8A49-1F0243B8DEE7}"/>
    <dgm:cxn modelId="{B1F74369-2266-4A8D-9E73-69D2526EC7A4}" srcId="{EA9197EB-5EB1-4813-B42A-5B1B0E9A5CAF}" destId="{0D179D05-55BC-4D99-A2CD-11E3100F1453}" srcOrd="1" destOrd="0" parTransId="{2793F659-33F4-4B8A-A9AC-73860ADCDC68}" sibTransId="{1FAEB13F-7417-46FF-A567-5C0791901FAD}"/>
    <dgm:cxn modelId="{BC9358AA-A233-43AB-8EF4-3E9DE5DBE476}" type="presOf" srcId="{0F750C25-7F27-4D41-89C1-A26960BB1FBA}" destId="{8FA2B400-F83D-4267-8950-2042A142C993}" srcOrd="0" destOrd="0" presId="urn:microsoft.com/office/officeart/2005/8/layout/chevron2"/>
    <dgm:cxn modelId="{AB1C0808-0253-4DBA-81A0-207FBA006B96}" srcId="{EA9197EB-5EB1-4813-B42A-5B1B0E9A5CAF}" destId="{5AC5A15D-C302-44EC-BF17-F1E6D3AC69C9}" srcOrd="0" destOrd="0" parTransId="{F72B3291-6333-43B4-9C19-BA10D3E1872A}" sibTransId="{E3D46862-A8C0-4737-9F0C-991F2D054F1F}"/>
    <dgm:cxn modelId="{7428179B-5A98-4200-9CB2-2BF2F88E5C32}" srcId="{5AC5A15D-C302-44EC-BF17-F1E6D3AC69C9}" destId="{7AD565BA-BED3-449B-890D-E01F9B671A39}" srcOrd="0" destOrd="0" parTransId="{2804B571-8408-4BE8-8D8A-AB71435A14AB}" sibTransId="{A77980C1-D265-442B-AE72-CFB1299C0B83}"/>
    <dgm:cxn modelId="{B19B5054-B41B-4277-95AE-A0CCE0CA4633}" type="presOf" srcId="{EA9197EB-5EB1-4813-B42A-5B1B0E9A5CAF}" destId="{8957BEE2-F79B-4A29-87DD-E64C8C7F36E4}" srcOrd="0" destOrd="0" presId="urn:microsoft.com/office/officeart/2005/8/layout/chevron2"/>
    <dgm:cxn modelId="{CBFD8910-8242-44A4-AF0F-53C0ACE4D565}" srcId="{0F750C25-7F27-4D41-89C1-A26960BB1FBA}" destId="{8B3D8584-2F5B-4111-A611-64FC081B4C81}" srcOrd="0" destOrd="0" parTransId="{CC3A9474-CFA5-4B13-B9D7-50EA008AB78E}" sibTransId="{1DE3A19F-746E-4B5E-9236-027084E38D35}"/>
    <dgm:cxn modelId="{3490ECDB-EAB4-43F3-90F1-09C16EDADC1A}" type="presOf" srcId="{0D179D05-55BC-4D99-A2CD-11E3100F1453}" destId="{B5ECD5A0-3B75-4396-9093-26A04FDC8698}" srcOrd="0" destOrd="0" presId="urn:microsoft.com/office/officeart/2005/8/layout/chevron2"/>
    <dgm:cxn modelId="{37BD53BC-1DF7-4C16-9311-A986E76D02D8}" type="presOf" srcId="{8B3D8584-2F5B-4111-A611-64FC081B4C81}" destId="{B895C85C-595B-4F18-9994-B4C4370CE779}" srcOrd="0" destOrd="0" presId="urn:microsoft.com/office/officeart/2005/8/layout/chevron2"/>
    <dgm:cxn modelId="{F7B68458-2F9F-4B48-A19D-1E676E0F2F70}" srcId="{0F750C25-7F27-4D41-89C1-A26960BB1FBA}" destId="{CF8329D2-5767-4D60-8DAE-2B3788D46652}" srcOrd="1" destOrd="0" parTransId="{0BA7B755-E2B9-48B4-BA4F-97839120F1FE}" sibTransId="{ECFA2132-1326-49D4-8078-FDB6D34652C7}"/>
    <dgm:cxn modelId="{883AA08D-1EAF-4CB8-9C9C-8D2217F6DAAB}" type="presOf" srcId="{7AD565BA-BED3-449B-890D-E01F9B671A39}" destId="{276C1BC0-11FF-4214-9286-506440408C32}" srcOrd="0" destOrd="0" presId="urn:microsoft.com/office/officeart/2005/8/layout/chevron2"/>
    <dgm:cxn modelId="{68543A34-F8E0-4FA2-8B75-11060035FEAE}" type="presOf" srcId="{CF8329D2-5767-4D60-8DAE-2B3788D46652}" destId="{B895C85C-595B-4F18-9994-B4C4370CE779}" srcOrd="0" destOrd="1" presId="urn:microsoft.com/office/officeart/2005/8/layout/chevron2"/>
    <dgm:cxn modelId="{10183E53-0EDC-492B-B63C-74ED3028078D}" type="presParOf" srcId="{8957BEE2-F79B-4A29-87DD-E64C8C7F36E4}" destId="{889A1C8E-F31B-4B67-9361-A90E620DED44}" srcOrd="0" destOrd="0" presId="urn:microsoft.com/office/officeart/2005/8/layout/chevron2"/>
    <dgm:cxn modelId="{6EABCA86-4B5A-426F-9BBC-A91BC6BD26E5}" type="presParOf" srcId="{889A1C8E-F31B-4B67-9361-A90E620DED44}" destId="{90EACCA9-3858-4B93-ACAA-459BB0BF7B9B}" srcOrd="0" destOrd="0" presId="urn:microsoft.com/office/officeart/2005/8/layout/chevron2"/>
    <dgm:cxn modelId="{D5DE6213-D4B8-4F75-B6A1-1D856340D6F6}" type="presParOf" srcId="{889A1C8E-F31B-4B67-9361-A90E620DED44}" destId="{276C1BC0-11FF-4214-9286-506440408C32}" srcOrd="1" destOrd="0" presId="urn:microsoft.com/office/officeart/2005/8/layout/chevron2"/>
    <dgm:cxn modelId="{167B60AD-ED84-4968-AD04-06322057E1C2}" type="presParOf" srcId="{8957BEE2-F79B-4A29-87DD-E64C8C7F36E4}" destId="{2B72036E-9403-49AB-88B5-A49163F976E9}" srcOrd="1" destOrd="0" presId="urn:microsoft.com/office/officeart/2005/8/layout/chevron2"/>
    <dgm:cxn modelId="{205D81FC-08F1-479F-9919-EA47B80F7597}" type="presParOf" srcId="{8957BEE2-F79B-4A29-87DD-E64C8C7F36E4}" destId="{7DC22E28-376F-4CE5-9E5E-4FF66BCB66DE}" srcOrd="2" destOrd="0" presId="urn:microsoft.com/office/officeart/2005/8/layout/chevron2"/>
    <dgm:cxn modelId="{4A54A1EB-B155-4ED4-9745-92EB6FE1EC46}" type="presParOf" srcId="{7DC22E28-376F-4CE5-9E5E-4FF66BCB66DE}" destId="{B5ECD5A0-3B75-4396-9093-26A04FDC8698}" srcOrd="0" destOrd="0" presId="urn:microsoft.com/office/officeart/2005/8/layout/chevron2"/>
    <dgm:cxn modelId="{2098DF0A-C726-43E0-9450-DF054CCBA06E}" type="presParOf" srcId="{7DC22E28-376F-4CE5-9E5E-4FF66BCB66DE}" destId="{B7E7ACAC-1465-4A28-8911-AC362BDC868E}" srcOrd="1" destOrd="0" presId="urn:microsoft.com/office/officeart/2005/8/layout/chevron2"/>
    <dgm:cxn modelId="{3E786257-C2D7-4855-A311-4534C3E4ECAA}" type="presParOf" srcId="{8957BEE2-F79B-4A29-87DD-E64C8C7F36E4}" destId="{4A485F92-33DD-46A3-AEDD-99A1385467A1}" srcOrd="3" destOrd="0" presId="urn:microsoft.com/office/officeart/2005/8/layout/chevron2"/>
    <dgm:cxn modelId="{2187A4AE-5CCC-40E8-A2DD-7EEB658050A5}" type="presParOf" srcId="{8957BEE2-F79B-4A29-87DD-E64C8C7F36E4}" destId="{72532282-5C64-4367-A77D-223D9530E4A1}" srcOrd="4" destOrd="0" presId="urn:microsoft.com/office/officeart/2005/8/layout/chevron2"/>
    <dgm:cxn modelId="{F4213F3C-B255-4DCB-BE78-9107901FD7B2}" type="presParOf" srcId="{72532282-5C64-4367-A77D-223D9530E4A1}" destId="{8FA2B400-F83D-4267-8950-2042A142C993}" srcOrd="0" destOrd="0" presId="urn:microsoft.com/office/officeart/2005/8/layout/chevron2"/>
    <dgm:cxn modelId="{5A96C9A1-5C34-46ED-A6E5-9C6A62F1B14C}" type="presParOf" srcId="{72532282-5C64-4367-A77D-223D9530E4A1}" destId="{B895C85C-595B-4F18-9994-B4C4370CE77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EACCA9-3858-4B93-ACAA-459BB0BF7B9B}">
      <dsp:nvSpPr>
        <dsp:cNvPr id="0" name=""/>
        <dsp:cNvSpPr/>
      </dsp:nvSpPr>
      <dsp:spPr>
        <a:xfrm rot="5400000">
          <a:off x="-164338" y="164870"/>
          <a:ext cx="1095590" cy="76691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</a:t>
          </a:r>
          <a:endParaRPr lang="ru-RU" sz="2200" kern="1200" dirty="0"/>
        </a:p>
      </dsp:txBody>
      <dsp:txXfrm rot="-5400000">
        <a:off x="1" y="383989"/>
        <a:ext cx="766913" cy="328677"/>
      </dsp:txXfrm>
    </dsp:sp>
    <dsp:sp modelId="{276C1BC0-11FF-4214-9286-506440408C32}">
      <dsp:nvSpPr>
        <dsp:cNvPr id="0" name=""/>
        <dsp:cNvSpPr/>
      </dsp:nvSpPr>
      <dsp:spPr>
        <a:xfrm rot="5400000">
          <a:off x="3075389" y="-2307944"/>
          <a:ext cx="712133" cy="53290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Областной бюджет 4,5 млн.руб. </a:t>
          </a:r>
          <a:endParaRPr lang="ru-RU" sz="2000" kern="1200" dirty="0"/>
        </a:p>
      </dsp:txBody>
      <dsp:txXfrm rot="-5400000">
        <a:off x="766913" y="35295"/>
        <a:ext cx="5294323" cy="642607"/>
      </dsp:txXfrm>
    </dsp:sp>
    <dsp:sp modelId="{B5ECD5A0-3B75-4396-9093-26A04FDC8698}">
      <dsp:nvSpPr>
        <dsp:cNvPr id="0" name=""/>
        <dsp:cNvSpPr/>
      </dsp:nvSpPr>
      <dsp:spPr>
        <a:xfrm rot="5400000">
          <a:off x="-164338" y="1056703"/>
          <a:ext cx="1095590" cy="76691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2</a:t>
          </a:r>
          <a:endParaRPr lang="ru-RU" sz="2200" kern="1200" dirty="0"/>
        </a:p>
      </dsp:txBody>
      <dsp:txXfrm rot="-5400000">
        <a:off x="1" y="1275822"/>
        <a:ext cx="766913" cy="328677"/>
      </dsp:txXfrm>
    </dsp:sp>
    <dsp:sp modelId="{B7E7ACAC-1465-4A28-8911-AC362BDC868E}">
      <dsp:nvSpPr>
        <dsp:cNvPr id="0" name=""/>
        <dsp:cNvSpPr/>
      </dsp:nvSpPr>
      <dsp:spPr>
        <a:xfrm rot="5400000">
          <a:off x="3075389" y="-1416111"/>
          <a:ext cx="712133" cy="53290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Бюджет муниципального района  - 0,7 млн.руб.</a:t>
          </a:r>
          <a:endParaRPr lang="ru-RU" sz="2000" kern="1200" dirty="0"/>
        </a:p>
      </dsp:txBody>
      <dsp:txXfrm rot="-5400000">
        <a:off x="766913" y="927128"/>
        <a:ext cx="5294323" cy="642607"/>
      </dsp:txXfrm>
    </dsp:sp>
    <dsp:sp modelId="{8FA2B400-F83D-4267-8950-2042A142C993}">
      <dsp:nvSpPr>
        <dsp:cNvPr id="0" name=""/>
        <dsp:cNvSpPr/>
      </dsp:nvSpPr>
      <dsp:spPr>
        <a:xfrm rot="5400000">
          <a:off x="-164338" y="1948536"/>
          <a:ext cx="1095590" cy="76691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3</a:t>
          </a:r>
          <a:endParaRPr lang="ru-RU" sz="2200" kern="1200" dirty="0"/>
        </a:p>
      </dsp:txBody>
      <dsp:txXfrm rot="-5400000">
        <a:off x="1" y="2167655"/>
        <a:ext cx="766913" cy="328677"/>
      </dsp:txXfrm>
    </dsp:sp>
    <dsp:sp modelId="{B895C85C-595B-4F18-9994-B4C4370CE779}">
      <dsp:nvSpPr>
        <dsp:cNvPr id="0" name=""/>
        <dsp:cNvSpPr/>
      </dsp:nvSpPr>
      <dsp:spPr>
        <a:xfrm rot="5400000">
          <a:off x="3075389" y="-524278"/>
          <a:ext cx="712133" cy="53290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Бюджеты поселений  - 1,0 млн.руб.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Средства граждан – 0,6 млн.руб. </a:t>
          </a:r>
          <a:endParaRPr lang="ru-RU" sz="2000" kern="1200" dirty="0"/>
        </a:p>
      </dsp:txBody>
      <dsp:txXfrm rot="-5400000">
        <a:off x="766913" y="1818961"/>
        <a:ext cx="5294323" cy="6426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0.97726</cdr:x>
      <cdr:y>0.77947</cdr:y>
    </cdr:from>
    <cdr:to>
      <cdr:x>0.97726</cdr:x>
      <cdr:y>0.79895</cdr:y>
    </cdr:to>
    <cdr:cxnSp macro="">
      <cdr:nvCxnSpPr>
        <cdr:cNvPr id="5" name="Прямая соединительная линия 4"/>
        <cdr:cNvCxnSpPr/>
      </cdr:nvCxnSpPr>
      <cdr:spPr>
        <a:xfrm xmlns:a="http://schemas.openxmlformats.org/drawingml/2006/main">
          <a:off x="7712025" y="2881932"/>
          <a:ext cx="0" cy="72008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bg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0.72989</cdr:x>
      <cdr:y>0.46639</cdr:y>
    </cdr:from>
    <cdr:to>
      <cdr:x>0.78464</cdr:x>
      <cdr:y>0.50535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5759871" y="1724391"/>
          <a:ext cx="432048" cy="1440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A5BAECC-7B6D-4B30-ABFE-BB0A547CA675}" type="datetimeFigureOut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0891BABC-DDB3-44F1-8A64-BC2FD4E897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41097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442509-E018-41FB-9832-D086FABC882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18BA13-19BD-46DE-9C50-3630A7039518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0D1CDBA-B698-4484-AD7B-0A12EB52C319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BC876-35A2-414B-B10D-42E3E4E97AD3}" type="datetimeFigureOut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763FF-9FBE-4140-A3A9-0D96EA3DE1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0367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6421E-C885-4540-BBE1-7C601AA09988}" type="datetimeFigureOut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7BA43-6DC9-4E1A-93D9-E59961532C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4000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580AB-11F5-4308-9276-B6433F0D7DEB}" type="datetimeFigureOut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949FD-319C-4479-AB2C-94FD79201B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135463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w 1588"/>
              <a:gd name="T1" fmla="*/ 0 h 1912"/>
              <a:gd name="T2" fmla="*/ 0 w 1588"/>
              <a:gd name="T3" fmla="*/ 2147483647 h 1912"/>
              <a:gd name="T4" fmla="*/ 0 w 1588"/>
              <a:gd name="T5" fmla="*/ 2147483647 h 1912"/>
              <a:gd name="T6" fmla="*/ 0 w 1588"/>
              <a:gd name="T7" fmla="*/ 2147483647 h 1912"/>
              <a:gd name="T8" fmla="*/ 0 w 1588"/>
              <a:gd name="T9" fmla="*/ 2147483647 h 1912"/>
              <a:gd name="T10" fmla="*/ 0 w 1588"/>
              <a:gd name="T11" fmla="*/ 2147483647 h 1912"/>
              <a:gd name="T12" fmla="*/ 0 w 1588"/>
              <a:gd name="T13" fmla="*/ 0 h 1912"/>
              <a:gd name="T14" fmla="*/ 0 w 1588"/>
              <a:gd name="T15" fmla="*/ 0 h 19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88" h="1912">
                <a:moveTo>
                  <a:pt x="0" y="0"/>
                </a:move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B4BEF-DD29-4482-B6EF-C64BEFC2AF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9ADDC-0AF1-4773-9ACF-DC15919BC93D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597772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3ACC5-E9BD-45B4-B8F5-ED3AAD81035A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DD974B-7566-4AC0-A2B4-517A365DA7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6942464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3ACC5-E9BD-45B4-B8F5-ED3AAD81035A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98F5E7-59E1-4541-A494-1CCA069280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6990999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3ACC5-E9BD-45B4-B8F5-ED3AAD81035A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7036B-5567-4FFF-BFAF-599910E58F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030277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3ACC5-E9BD-45B4-B8F5-ED3AAD81035A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869A3-D5E8-4BA9-9167-1DD5EF3D2C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2478458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3ACC5-E9BD-45B4-B8F5-ED3AAD81035A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5C475E-94B4-4AB3-8F26-5EA6B564F9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79654724"/>
      </p:ext>
    </p:extLst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3ACC5-E9BD-45B4-B8F5-ED3AAD81035A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8B91D-84E5-429D-9283-5D350DCFCD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70130334"/>
      </p:ext>
    </p:extLst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3ACC5-E9BD-45B4-B8F5-ED3AAD81035A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8F47A5-D3A2-47E2-B6E6-25B9B9335E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1581893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3814B-24A1-409E-B39F-029412882056}" type="datetimeFigureOut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36B7C-E92F-4376-A4D0-E8386A1074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13011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3ACC5-E9BD-45B4-B8F5-ED3AAD81035A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F5B81-8991-4889-9FB6-8BA1AB75B2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174720"/>
      </p:ext>
    </p:extLst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3ACC5-E9BD-45B4-B8F5-ED3AAD81035A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9875A-0318-4187-A5DD-4CA2E0D2EA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4973074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3ACC5-E9BD-45B4-B8F5-ED3AAD81035A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84C01-F2CC-4DE5-9098-9289B4C5B5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6370793"/>
      </p:ext>
    </p:extLst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w 1588"/>
              <a:gd name="T1" fmla="*/ 0 h 1912"/>
              <a:gd name="T2" fmla="*/ 0 w 1588"/>
              <a:gd name="T3" fmla="*/ 2147483647 h 1912"/>
              <a:gd name="T4" fmla="*/ 0 w 1588"/>
              <a:gd name="T5" fmla="*/ 2147483647 h 1912"/>
              <a:gd name="T6" fmla="*/ 0 w 1588"/>
              <a:gd name="T7" fmla="*/ 2147483647 h 1912"/>
              <a:gd name="T8" fmla="*/ 0 w 1588"/>
              <a:gd name="T9" fmla="*/ 2147483647 h 1912"/>
              <a:gd name="T10" fmla="*/ 0 w 1588"/>
              <a:gd name="T11" fmla="*/ 2147483647 h 1912"/>
              <a:gd name="T12" fmla="*/ 0 w 1588"/>
              <a:gd name="T13" fmla="*/ 0 h 1912"/>
              <a:gd name="T14" fmla="*/ 0 w 1588"/>
              <a:gd name="T15" fmla="*/ 0 h 19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88" h="1912">
                <a:moveTo>
                  <a:pt x="0" y="0"/>
                </a:move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AEBFB-6FF3-4037-A13C-967A7C05D2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9ADDC-0AF1-4773-9ACF-DC15919BC93D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7702738"/>
      </p:ext>
    </p:extLst>
  </p:cSld>
  <p:clrMapOvr>
    <a:masterClrMapping/>
  </p:clrMapOvr>
  <p:transition spd="slow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3ACC5-E9BD-45B4-B8F5-ED3AAD81035A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BA107-24A0-48F9-96F1-9B4BEDB2C4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903762"/>
      </p:ext>
    </p:extLst>
  </p:cSld>
  <p:clrMapOvr>
    <a:masterClrMapping/>
  </p:clrMapOvr>
  <p:transition spd="slow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3ACC5-E9BD-45B4-B8F5-ED3AAD81035A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ACD197-9A4F-4106-B191-F1271C5D64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2254358"/>
      </p:ext>
    </p:extLst>
  </p:cSld>
  <p:clrMapOvr>
    <a:masterClrMapping/>
  </p:clrMapOvr>
  <p:transition spd="slow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3ACC5-E9BD-45B4-B8F5-ED3AAD81035A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749B96-112A-4009-BE6F-DBFBF1B0BE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9675984"/>
      </p:ext>
    </p:extLst>
  </p:cSld>
  <p:clrMapOvr>
    <a:masterClrMapping/>
  </p:clrMapOvr>
  <p:transition spd="slow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3ACC5-E9BD-45B4-B8F5-ED3AAD81035A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ED31DB-2BBA-43F7-88C0-BAA2C18CE6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20049183"/>
      </p:ext>
    </p:extLst>
  </p:cSld>
  <p:clrMapOvr>
    <a:masterClrMapping/>
  </p:clrMapOvr>
  <p:transition spd="slow"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3ACC5-E9BD-45B4-B8F5-ED3AAD81035A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F78BA-CE21-4E82-9AEE-050607ADB3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24946807"/>
      </p:ext>
    </p:extLst>
  </p:cSld>
  <p:clrMapOvr>
    <a:masterClrMapping/>
  </p:clrMapOvr>
  <p:transition spd="slow"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3ACC5-E9BD-45B4-B8F5-ED3AAD81035A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E608F-F3EC-4EC0-8623-E15BB6FD32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5765779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967BF-1E61-4FD1-8F25-5D744C5EA214}" type="datetimeFigureOut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CE944-6440-4CE1-9C1A-DDF5BAF4A7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01081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3ACC5-E9BD-45B4-B8F5-ED3AAD81035A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8C167-BCE6-43CF-BDA2-0409B4CAD0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9603376"/>
      </p:ext>
    </p:extLst>
  </p:cSld>
  <p:clrMapOvr>
    <a:masterClrMapping/>
  </p:clrMapOvr>
  <p:transition spd="slow"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3ACC5-E9BD-45B4-B8F5-ED3AAD81035A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C72D6-7979-4AD3-9980-1DD9A6FD69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5907200"/>
      </p:ext>
    </p:extLst>
  </p:cSld>
  <p:clrMapOvr>
    <a:masterClrMapping/>
  </p:clrMapOvr>
  <p:transition spd="slow"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3ACC5-E9BD-45B4-B8F5-ED3AAD81035A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BD617-5D61-4C05-A457-8C187F030A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2587551"/>
      </p:ext>
    </p:extLst>
  </p:cSld>
  <p:clrMapOvr>
    <a:masterClrMapping/>
  </p:clrMapOvr>
  <p:transition spd="slow"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3ACC5-E9BD-45B4-B8F5-ED3AAD81035A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80135-88B3-419C-B2E7-DF023DC4B9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0964357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650F6-F810-4AC9-B425-5C7EEB77DF7D}" type="datetimeFigureOut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9EB0F-F144-4CE8-9792-A3C0DA76EF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1737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8744D-FDB9-4363-B72D-27950E707AF2}" type="datetimeFigureOut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F25CF-11CE-4729-AA27-E7EC88CFB4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40824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89E53-0E93-4AE6-8653-AA55A2E69DFE}" type="datetimeFigureOut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CDDE9-845C-4F10-93E8-F04B5D42EF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1124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6C685-99CE-4FF2-8410-33A39F0D0ED6}" type="datetimeFigureOut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3F09D-799E-418D-A58B-BE04654572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53523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9E9D9-5AA8-4BFB-8C25-E344474529A0}" type="datetimeFigureOut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ED777-6168-4F88-B72F-45D462872E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4929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6CE04-1D5B-4C2B-A918-C4622BC11F4E}" type="datetimeFigureOut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2EEB5-AD4F-4175-8DC3-1AAB364571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7242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B17975F-975E-4850-B80E-BC699BE7E974}" type="datetimeFigureOut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solidFill>
                  <a:srgbClr val="7F7F7F"/>
                </a:solidFill>
                <a:cs typeface="Arial" charset="0"/>
              </a:defRPr>
            </a:lvl1pPr>
          </a:lstStyle>
          <a:p>
            <a:pPr>
              <a:defRPr/>
            </a:pPr>
            <a:fld id="{577D3390-AA01-4769-9BB9-652F10ABD3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72" r:id="rId1"/>
    <p:sldLayoutId id="2147485034" r:id="rId2"/>
    <p:sldLayoutId id="2147485073" r:id="rId3"/>
    <p:sldLayoutId id="2147485035" r:id="rId4"/>
    <p:sldLayoutId id="2147485036" r:id="rId5"/>
    <p:sldLayoutId id="2147485037" r:id="rId6"/>
    <p:sldLayoutId id="2147485038" r:id="rId7"/>
    <p:sldLayoutId id="2147485039" r:id="rId8"/>
    <p:sldLayoutId id="2147485074" r:id="rId9"/>
    <p:sldLayoutId id="2147485040" r:id="rId10"/>
    <p:sldLayoutId id="2147485041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593ACC5-E9BD-45B4-B8F5-ED3AAD81035A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5963FCC-3E72-47CB-B413-6EC8719C37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076" r:id="rId1"/>
    <p:sldLayoutId id="2147485052" r:id="rId2"/>
    <p:sldLayoutId id="2147485053" r:id="rId3"/>
    <p:sldLayoutId id="2147485054" r:id="rId4"/>
    <p:sldLayoutId id="2147485055" r:id="rId5"/>
    <p:sldLayoutId id="2147485056" r:id="rId6"/>
    <p:sldLayoutId id="2147485057" r:id="rId7"/>
    <p:sldLayoutId id="2147485058" r:id="rId8"/>
    <p:sldLayoutId id="2147485059" r:id="rId9"/>
    <p:sldLayoutId id="2147485060" r:id="rId10"/>
    <p:sldLayoutId id="2147485061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593ACC5-E9BD-45B4-B8F5-ED3AAD81035A}" type="datetime1">
              <a:rPr lang="ru-RU"/>
              <a:pPr>
                <a:defRPr/>
              </a:pPr>
              <a:t>23.03.2022</a:t>
            </a:fld>
            <a:endParaRPr lang="ru-RU" dirty="0"/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397883E-D825-4860-A3CD-35A00AF3BB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077" r:id="rId1"/>
    <p:sldLayoutId id="2147485062" r:id="rId2"/>
    <p:sldLayoutId id="2147485063" r:id="rId3"/>
    <p:sldLayoutId id="2147485064" r:id="rId4"/>
    <p:sldLayoutId id="2147485065" r:id="rId5"/>
    <p:sldLayoutId id="2147485066" r:id="rId6"/>
    <p:sldLayoutId id="2147485067" r:id="rId7"/>
    <p:sldLayoutId id="2147485068" r:id="rId8"/>
    <p:sldLayoutId id="2147485069" r:id="rId9"/>
    <p:sldLayoutId id="2147485070" r:id="rId10"/>
    <p:sldLayoutId id="2147485071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5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Excel6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Excel7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Excel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Excel2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Microsoft_Excel4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836712"/>
            <a:ext cx="7607399" cy="1793167"/>
          </a:xfrm>
        </p:spPr>
        <p:txBody>
          <a:bodyPr/>
          <a:lstStyle/>
          <a:p>
            <a:pPr marL="182880" indent="0" algn="ctr" eaLnBrk="1" hangingPunct="1">
              <a:buFont typeface="Georgia" pitchFamily="18" charset="0"/>
              <a:buNone/>
              <a:defRPr/>
            </a:pPr>
            <a:r>
              <a:rPr lang="ru-RU" sz="4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</a:t>
            </a:r>
            <a:br>
              <a:rPr lang="ru-RU" sz="4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исполнении </a:t>
            </a:r>
            <a:r>
              <a:rPr lang="ru-RU" sz="4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r>
              <a:rPr lang="ru-RU" sz="4800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«</a:t>
            </a:r>
            <a:r>
              <a:rPr lang="ru-RU" sz="4800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Бабынинский</a:t>
            </a:r>
            <a:r>
              <a:rPr lang="ru-RU" sz="4800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</a:t>
            </a:r>
            <a:br>
              <a:rPr lang="ru-RU" sz="4800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4800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sz="4800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4800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lang="ru-RU" sz="4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4475"/>
          </a:xfrm>
          <a:extLst/>
        </p:spPr>
        <p:txBody>
          <a:bodyPr/>
          <a:lstStyle/>
          <a:p>
            <a:pPr>
              <a:defRPr/>
            </a:pPr>
            <a:fld id="{13D481F7-591C-4BA4-8BBE-1596A29A728B}" type="slidenum">
              <a:rPr lang="ru-RU">
                <a:solidFill>
                  <a:schemeClr val="accent1">
                    <a:shade val="75000"/>
                  </a:schemeClr>
                </a:solidFill>
                <a:effectLst/>
                <a:latin typeface="Franklin Gothic Book" pitchFamily="34" charset="0"/>
              </a:rPr>
              <a:pPr>
                <a:defRPr/>
              </a:pPr>
              <a:t>10</a:t>
            </a:fld>
            <a:endParaRPr lang="ru-RU" dirty="0">
              <a:solidFill>
                <a:schemeClr val="accent1">
                  <a:shade val="75000"/>
                </a:schemeClr>
              </a:solidFill>
              <a:effectLst/>
              <a:latin typeface="Franklin Gothic Book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395536" y="90835"/>
            <a:ext cx="8208912" cy="62354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600" b="1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Безвозмездные поступления за 202</a:t>
            </a:r>
            <a:r>
              <a:rPr lang="en-US" sz="2600" b="1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600" b="1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год</a:t>
            </a:r>
            <a:endParaRPr lang="ru-RU" sz="2600" b="1" i="1" cap="all" dirty="0">
              <a:solidFill>
                <a:srgbClr val="0070C0"/>
              </a:solidFill>
              <a:effectLst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7" name="TextBox 4"/>
          <p:cNvSpPr txBox="1">
            <a:spLocks noChangeArrowheads="1"/>
          </p:cNvSpPr>
          <p:nvPr/>
        </p:nvSpPr>
        <p:spPr bwMode="auto">
          <a:xfrm>
            <a:off x="152400" y="708025"/>
            <a:ext cx="8874125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just" eaLnBrk="1" hangingPunct="1"/>
            <a:r>
              <a:rPr lang="ru-RU" altLang="ru-RU" sz="21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Безвозмездные поступления за   202</a:t>
            </a:r>
            <a:r>
              <a:rPr lang="en-US" altLang="ru-RU" sz="21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21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год поступили  в доход о бюджета  муниципального района   в сумме  5</a:t>
            </a:r>
            <a:r>
              <a:rPr lang="en-US" altLang="ru-RU" sz="21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82</a:t>
            </a:r>
            <a:r>
              <a:rPr lang="ru-RU" altLang="ru-RU" sz="21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млн. рублей.  Из них: </a:t>
            </a:r>
            <a:r>
              <a:rPr lang="en-US" altLang="ru-RU" sz="21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48</a:t>
            </a:r>
            <a:r>
              <a:rPr lang="ru-RU" altLang="ru-RU" sz="21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млн. руб. – субсидии;  4</a:t>
            </a:r>
            <a:r>
              <a:rPr lang="en-US" altLang="ru-RU" sz="21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86</a:t>
            </a:r>
            <a:r>
              <a:rPr lang="ru-RU" altLang="ru-RU" sz="21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млн. руб. – субвенции,    1</a:t>
            </a:r>
            <a:r>
              <a:rPr lang="en-US" altLang="ru-RU" sz="21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21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млн. руб.   -   дотации и  37 млн.руб. - иные    межбюджетные трансферты, прочие безвозмездные поступления.</a:t>
            </a:r>
          </a:p>
        </p:txBody>
      </p:sp>
      <p:graphicFrame>
        <p:nvGraphicFramePr>
          <p:cNvPr id="28678" name="Диаграмма 5"/>
          <p:cNvGraphicFramePr>
            <a:graphicFrameLocks/>
          </p:cNvGraphicFramePr>
          <p:nvPr/>
        </p:nvGraphicFramePr>
        <p:xfrm>
          <a:off x="250825" y="2386013"/>
          <a:ext cx="7929563" cy="406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Лист" r:id="rId3" imgW="5219556" imgH="2676539" progId="Excel.Sheet.8">
                  <p:embed/>
                </p:oleObj>
              </mc:Choice>
              <mc:Fallback>
                <p:oleObj name="Лист" r:id="rId3" imgW="5219556" imgH="2676539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386013"/>
                        <a:ext cx="7929563" cy="406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-180975" y="3789363"/>
            <a:ext cx="2235200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1700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7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млн. руб.</a:t>
            </a:r>
          </a:p>
        </p:txBody>
      </p:sp>
    </p:spTree>
    <p:extLst>
      <p:ext uri="{BB962C8B-B14F-4D97-AF65-F5344CB8AC3E}">
        <p14:creationId xmlns:p14="http://schemas.microsoft.com/office/powerpoint/2010/main" val="4079821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1268413"/>
            <a:ext cx="9144000" cy="535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4475"/>
          </a:xfrm>
          <a:extLst/>
        </p:spPr>
        <p:txBody>
          <a:bodyPr/>
          <a:lstStyle/>
          <a:p>
            <a:pPr>
              <a:defRPr/>
            </a:pPr>
            <a:fld id="{05481C20-910D-4F7D-9870-E097276C987D}" type="slidenum">
              <a:rPr lang="ru-RU">
                <a:solidFill>
                  <a:schemeClr val="accent1">
                    <a:shade val="75000"/>
                  </a:schemeClr>
                </a:solidFill>
                <a:effectLst/>
                <a:latin typeface="Franklin Gothic Book" pitchFamily="34" charset="0"/>
              </a:rPr>
              <a:pPr>
                <a:defRPr/>
              </a:pPr>
              <a:t>11</a:t>
            </a:fld>
            <a:endParaRPr lang="ru-RU" dirty="0">
              <a:solidFill>
                <a:schemeClr val="accent1">
                  <a:shade val="75000"/>
                </a:schemeClr>
              </a:solidFill>
              <a:effectLst/>
              <a:latin typeface="Franklin Gothic Boo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18802" y="-99392"/>
            <a:ext cx="8929688" cy="900113"/>
          </a:xfrm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i="1" cap="all" dirty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</a:p>
        </p:txBody>
      </p:sp>
      <p:sp>
        <p:nvSpPr>
          <p:cNvPr id="30725" name="TextBox 4"/>
          <p:cNvSpPr txBox="1">
            <a:spLocks noChangeArrowheads="1"/>
          </p:cNvSpPr>
          <p:nvPr/>
        </p:nvSpPr>
        <p:spPr bwMode="auto">
          <a:xfrm>
            <a:off x="0" y="476250"/>
            <a:ext cx="8929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just" eaLnBrk="1" hangingPunct="1">
              <a:buFont typeface="Wingdings" pitchFamily="2" charset="2"/>
              <a:buNone/>
            </a:pPr>
            <a:r>
              <a:rPr lang="ru-RU" altLang="ru-RU" sz="24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altLang="ru-RU" sz="24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– это денежные  средства,  направляемые на финансовое обеспечение задач и функций государства и местного самоуправления</a:t>
            </a:r>
          </a:p>
        </p:txBody>
      </p:sp>
      <p:sp>
        <p:nvSpPr>
          <p:cNvPr id="30726" name="TextBox 2"/>
          <p:cNvSpPr txBox="1">
            <a:spLocks noChangeArrowheads="1"/>
          </p:cNvSpPr>
          <p:nvPr/>
        </p:nvSpPr>
        <p:spPr bwMode="auto">
          <a:xfrm>
            <a:off x="0" y="5749925"/>
            <a:ext cx="91440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just" eaLnBrk="1" hangingPunct="1"/>
            <a:r>
              <a:rPr lang="ru-RU" altLang="ru-RU" sz="200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Расходы бюджета муниципального района  «Бабынинский район» за 2021 год  исполнены в сумме </a:t>
            </a:r>
            <a:r>
              <a:rPr lang="ru-RU" altLang="ru-RU" sz="2200" b="1" i="1" u="sng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830 млн. руб</a:t>
            </a:r>
            <a:r>
              <a:rPr lang="ru-RU" altLang="ru-RU" sz="22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. при плановых назначениях 862 млн.руб. (или 96,2% от плана).      </a:t>
            </a:r>
          </a:p>
        </p:txBody>
      </p:sp>
    </p:spTree>
    <p:extLst>
      <p:ext uri="{BB962C8B-B14F-4D97-AF65-F5344CB8AC3E}">
        <p14:creationId xmlns:p14="http://schemas.microsoft.com/office/powerpoint/2010/main" val="2317543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2852"/>
            <a:ext cx="9144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b="1" i="1" cap="all" dirty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расходов бюджета  за 2021 год  в сравнении с  предыдущим 2020  годом</a:t>
            </a:r>
            <a:endParaRPr lang="ru-RU" sz="2600" b="1" dirty="0">
              <a:solidFill>
                <a:srgbClr val="0070C0"/>
              </a:solidFill>
              <a:cs typeface="Arial" charset="0"/>
            </a:endParaRPr>
          </a:p>
        </p:txBody>
      </p:sp>
      <p:graphicFrame>
        <p:nvGraphicFramePr>
          <p:cNvPr id="31747" name="Диаграмма 2"/>
          <p:cNvGraphicFramePr>
            <a:graphicFrameLocks/>
          </p:cNvGraphicFramePr>
          <p:nvPr/>
        </p:nvGraphicFramePr>
        <p:xfrm>
          <a:off x="128588" y="922338"/>
          <a:ext cx="8742362" cy="536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r:id="rId3" imgW="8742422" imgH="5371041" progId="Excel.Chart.8">
                  <p:embed/>
                </p:oleObj>
              </mc:Choice>
              <mc:Fallback>
                <p:oleObj r:id="rId3" imgW="8742422" imgH="5371041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8" y="922338"/>
                        <a:ext cx="8742362" cy="5365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48" name="TextBox 2"/>
          <p:cNvSpPr txBox="1">
            <a:spLocks noChangeArrowheads="1"/>
          </p:cNvSpPr>
          <p:nvPr/>
        </p:nvSpPr>
        <p:spPr bwMode="auto">
          <a:xfrm>
            <a:off x="4763" y="6088063"/>
            <a:ext cx="91440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just" eaLnBrk="1" hangingPunct="1"/>
            <a:r>
              <a:rPr lang="ru-RU" altLang="ru-RU" sz="200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По сравнению с 2020 годом сумма расходов бюджета муниципального района «Бабынинский район» увеличилась на 45 млн. руб.</a:t>
            </a:r>
          </a:p>
        </p:txBody>
      </p:sp>
    </p:spTree>
    <p:extLst>
      <p:ext uri="{BB962C8B-B14F-4D97-AF65-F5344CB8AC3E}">
        <p14:creationId xmlns:p14="http://schemas.microsoft.com/office/powerpoint/2010/main" val="34984131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Диаграмма 2"/>
          <p:cNvGraphicFramePr>
            <a:graphicFrameLocks/>
          </p:cNvGraphicFramePr>
          <p:nvPr/>
        </p:nvGraphicFramePr>
        <p:xfrm>
          <a:off x="0" y="354013"/>
          <a:ext cx="10744200" cy="655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r:id="rId3" imgW="10742083" imgH="6553768" progId="Excel.Chart.8">
                  <p:embed/>
                </p:oleObj>
              </mc:Choice>
              <mc:Fallback>
                <p:oleObj r:id="rId3" imgW="10742083" imgH="6553768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54013"/>
                        <a:ext cx="10744200" cy="6554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110750" y="-99392"/>
            <a:ext cx="8858280" cy="900112"/>
          </a:xfrm>
          <a:prstGeom prst="rect">
            <a:avLst/>
          </a:prstGeom>
          <a:extLst/>
        </p:spPr>
        <p:txBody>
          <a:bodyPr anchor="ctr"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3600" b="1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 Расходов  бюджета за 2021 </a:t>
            </a:r>
            <a:r>
              <a:rPr lang="ru-RU" sz="1600" b="1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3600" b="1" i="1" cap="all" dirty="0">
              <a:solidFill>
                <a:srgbClr val="0070C0"/>
              </a:solidFill>
              <a:effectLst>
                <a:reflection blurRad="12700" stA="48000" endA="300" endPos="550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9441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4475"/>
          </a:xfrm>
          <a:extLst/>
        </p:spPr>
        <p:txBody>
          <a:bodyPr/>
          <a:lstStyle/>
          <a:p>
            <a:pPr>
              <a:defRPr/>
            </a:pPr>
            <a:fld id="{4BB38B76-1D55-4B71-A33A-11C8156B9BA6}" type="slidenum">
              <a:rPr lang="ru-RU">
                <a:solidFill>
                  <a:schemeClr val="accent1">
                    <a:shade val="75000"/>
                  </a:schemeClr>
                </a:solidFill>
                <a:effectLst/>
                <a:latin typeface="Franklin Gothic Book" pitchFamily="34" charset="0"/>
              </a:rPr>
              <a:pPr>
                <a:defRPr/>
              </a:pPr>
              <a:t>14</a:t>
            </a:fld>
            <a:endParaRPr lang="ru-RU" dirty="0">
              <a:solidFill>
                <a:schemeClr val="accent1">
                  <a:shade val="75000"/>
                </a:schemeClr>
              </a:solidFill>
              <a:effectLst/>
              <a:latin typeface="Franklin Gothic Book" pitchFamily="34" charset="0"/>
            </a:endParaRPr>
          </a:p>
        </p:txBody>
      </p:sp>
      <p:sp>
        <p:nvSpPr>
          <p:cNvPr id="3072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205038"/>
            <a:ext cx="8512175" cy="719137"/>
          </a:xfrm>
        </p:spPr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Защищенные     статьи    расходов   бюджета  –   расходы      подлежащие финансированию   в   полном   объеме.</a:t>
            </a:r>
          </a:p>
        </p:txBody>
      </p:sp>
      <p:pic>
        <p:nvPicPr>
          <p:cNvPr id="33796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048000"/>
            <a:ext cx="3313113" cy="336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TextBox 9"/>
          <p:cNvSpPr txBox="1">
            <a:spLocks noChangeArrowheads="1"/>
          </p:cNvSpPr>
          <p:nvPr/>
        </p:nvSpPr>
        <p:spPr bwMode="auto">
          <a:xfrm>
            <a:off x="3857625" y="3071813"/>
            <a:ext cx="39608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b="1" i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- Оплата труда с начислениями </a:t>
            </a:r>
          </a:p>
        </p:txBody>
      </p:sp>
      <p:sp>
        <p:nvSpPr>
          <p:cNvPr id="33798" name="TextBox 13"/>
          <p:cNvSpPr txBox="1">
            <a:spLocks noChangeArrowheads="1"/>
          </p:cNvSpPr>
          <p:nvPr/>
        </p:nvSpPr>
        <p:spPr bwMode="auto">
          <a:xfrm>
            <a:off x="3929063" y="3571875"/>
            <a:ext cx="3168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b="1" i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- Социальные  выплаты</a:t>
            </a:r>
          </a:p>
        </p:txBody>
      </p:sp>
      <p:sp>
        <p:nvSpPr>
          <p:cNvPr id="33799" name="TextBox 14"/>
          <p:cNvSpPr txBox="1">
            <a:spLocks noChangeArrowheads="1"/>
          </p:cNvSpPr>
          <p:nvPr/>
        </p:nvSpPr>
        <p:spPr bwMode="auto">
          <a:xfrm>
            <a:off x="3929063" y="4000500"/>
            <a:ext cx="3965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b="1" i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- Оплата коммунальных услуг</a:t>
            </a:r>
          </a:p>
        </p:txBody>
      </p:sp>
      <p:sp>
        <p:nvSpPr>
          <p:cNvPr id="33800" name="TextBox 15"/>
          <p:cNvSpPr txBox="1">
            <a:spLocks noChangeArrowheads="1"/>
          </p:cNvSpPr>
          <p:nvPr/>
        </p:nvSpPr>
        <p:spPr bwMode="auto">
          <a:xfrm>
            <a:off x="3857625" y="4500563"/>
            <a:ext cx="3822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b="1" i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- Оплата  питания в образовательных  организациях</a:t>
            </a:r>
          </a:p>
        </p:txBody>
      </p:sp>
      <p:sp>
        <p:nvSpPr>
          <p:cNvPr id="33801" name="TextBox 16"/>
          <p:cNvSpPr txBox="1">
            <a:spLocks noChangeArrowheads="1"/>
          </p:cNvSpPr>
          <p:nvPr/>
        </p:nvSpPr>
        <p:spPr bwMode="auto">
          <a:xfrm>
            <a:off x="3929063" y="5286375"/>
            <a:ext cx="39290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b="1" i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- Погашение заимствований и обслуживание </a:t>
            </a:r>
            <a:r>
              <a:rPr lang="en-US" altLang="ru-RU" b="1" i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муниципального долга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611560" y="0"/>
            <a:ext cx="7920880" cy="7023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000" b="1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Защищенные статьи расходов </a:t>
            </a:r>
            <a:endParaRPr lang="ru-RU" sz="3000" b="1" i="1" cap="all" dirty="0">
              <a:solidFill>
                <a:srgbClr val="0070C0"/>
              </a:solidFill>
              <a:effectLst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03" name="TextBox 1"/>
          <p:cNvSpPr txBox="1">
            <a:spLocks noChangeArrowheads="1"/>
          </p:cNvSpPr>
          <p:nvPr/>
        </p:nvSpPr>
        <p:spPr bwMode="auto">
          <a:xfrm>
            <a:off x="0" y="500063"/>
            <a:ext cx="9001125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just" eaLnBrk="1" hangingPunct="1"/>
            <a:r>
              <a:rPr lang="ru-RU" altLang="ru-RU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В бюджете любой семьи есть такие расходы, которые можно отнести к обязательным или очень важным. К таким в семье относятся расходы на питание, оплату коммунальных услуг, оплату обязательных налогов…</a:t>
            </a:r>
          </a:p>
          <a:p>
            <a:pPr algn="just" eaLnBrk="1" hangingPunct="1"/>
            <a:r>
              <a:rPr lang="ru-RU" altLang="ru-RU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В бюджете муниципального образования тоже есть такие важные статьи, социально значимые  и они являются защищенными статьями расходов.</a:t>
            </a:r>
          </a:p>
        </p:txBody>
      </p:sp>
    </p:spTree>
    <p:extLst>
      <p:ext uri="{BB962C8B-B14F-4D97-AF65-F5344CB8AC3E}">
        <p14:creationId xmlns:p14="http://schemas.microsoft.com/office/powerpoint/2010/main" val="2509641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4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fld id="{E0B7B07A-1239-4F8F-9CB3-B2B8C4F6BE26}" type="slidenum">
              <a:rPr lang="ru-RU" altLang="ru-RU" sz="1200" smtClean="0">
                <a:solidFill>
                  <a:srgbClr val="5959E1"/>
                </a:solidFill>
                <a:effectLst/>
                <a:latin typeface="Franklin Gothic Book" pitchFamily="34" charset="0"/>
              </a:rPr>
              <a:pPr/>
              <a:t>15</a:t>
            </a:fld>
            <a:endParaRPr lang="ru-RU" altLang="ru-RU" sz="1200" smtClean="0">
              <a:solidFill>
                <a:srgbClr val="5959E1"/>
              </a:solidFill>
              <a:effectLst/>
              <a:latin typeface="Franklin Gothic Book" pitchFamily="34" charset="0"/>
            </a:endParaRPr>
          </a:p>
        </p:txBody>
      </p:sp>
      <p:pic>
        <p:nvPicPr>
          <p:cNvPr id="26628" name="Picture 2" descr="C:\Users\USER0\Desktop\бюджет презент\070402-great-pyramid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20888"/>
            <a:ext cx="6984776" cy="4245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4" name="TextBox 7"/>
          <p:cNvSpPr txBox="1">
            <a:spLocks noChangeArrowheads="1"/>
          </p:cNvSpPr>
          <p:nvPr/>
        </p:nvSpPr>
        <p:spPr bwMode="auto">
          <a:xfrm rot="-957024">
            <a:off x="4207576" y="5624242"/>
            <a:ext cx="2430771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15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Финансовые      ресурсы</a:t>
            </a:r>
            <a:endParaRPr lang="ru-RU" altLang="ru-RU" sz="15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sz="16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35" name="TextBox 9"/>
          <p:cNvSpPr txBox="1">
            <a:spLocks noChangeArrowheads="1"/>
          </p:cNvSpPr>
          <p:nvPr/>
        </p:nvSpPr>
        <p:spPr bwMode="auto">
          <a:xfrm rot="-608559">
            <a:off x="4210243" y="4133512"/>
            <a:ext cx="1363662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1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инструменты</a:t>
            </a:r>
          </a:p>
        </p:txBody>
      </p:sp>
      <p:sp>
        <p:nvSpPr>
          <p:cNvPr id="26636" name="TextBox 10"/>
          <p:cNvSpPr txBox="1">
            <a:spLocks noChangeArrowheads="1"/>
          </p:cNvSpPr>
          <p:nvPr/>
        </p:nvSpPr>
        <p:spPr bwMode="auto">
          <a:xfrm rot="-790752">
            <a:off x="4210262" y="4670010"/>
            <a:ext cx="167131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1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Муниципальные</a:t>
            </a:r>
            <a:r>
              <a:rPr lang="ru-RU" altLang="ru-RU" sz="11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</a:p>
        </p:txBody>
      </p:sp>
      <p:sp>
        <p:nvSpPr>
          <p:cNvPr id="26637" name="TextBox 11"/>
          <p:cNvSpPr txBox="1">
            <a:spLocks noChangeArrowheads="1"/>
          </p:cNvSpPr>
          <p:nvPr/>
        </p:nvSpPr>
        <p:spPr bwMode="auto">
          <a:xfrm rot="1903456">
            <a:off x="2216661" y="4670009"/>
            <a:ext cx="151388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1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Показатели эффективности</a:t>
            </a:r>
          </a:p>
        </p:txBody>
      </p:sp>
      <p:sp>
        <p:nvSpPr>
          <p:cNvPr id="26638" name="TextBox 12"/>
          <p:cNvSpPr txBox="1">
            <a:spLocks noChangeArrowheads="1"/>
          </p:cNvSpPr>
          <p:nvPr/>
        </p:nvSpPr>
        <p:spPr bwMode="auto">
          <a:xfrm rot="-452797">
            <a:off x="4613203" y="3680036"/>
            <a:ext cx="552450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1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цели</a:t>
            </a:r>
          </a:p>
        </p:txBody>
      </p:sp>
      <p:sp>
        <p:nvSpPr>
          <p:cNvPr id="26639" name="TextBox 13"/>
          <p:cNvSpPr txBox="1">
            <a:spLocks noChangeArrowheads="1"/>
          </p:cNvSpPr>
          <p:nvPr/>
        </p:nvSpPr>
        <p:spPr bwMode="auto">
          <a:xfrm>
            <a:off x="4060219" y="2567082"/>
            <a:ext cx="1248864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13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стратегия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51520" y="0"/>
            <a:ext cx="8784976" cy="836049"/>
          </a:xfrm>
          <a:prstGeom prst="rect">
            <a:avLst/>
          </a:prstGeom>
          <a:effectLst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2600" i="1" cap="all" dirty="0" smtClean="0">
                <a:solidFill>
                  <a:srgbClr val="0000FF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 ГОСУДАРСТВЕННЫЕ (МУНИЦИПАЛЬНЫЕ ) ПРОГРАММЫ?</a:t>
            </a:r>
            <a:endParaRPr lang="ru-RU" sz="2600" i="1" cap="all" dirty="0">
              <a:solidFill>
                <a:srgbClr val="0000FF"/>
              </a:solidFill>
              <a:effectLst>
                <a:reflection blurRad="12700" stA="48000" endA="300" endPos="550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0" y="764704"/>
            <a:ext cx="8928992" cy="1577507"/>
          </a:xfrm>
          <a:prstGeom prst="rect">
            <a:avLst/>
          </a:prstGeom>
          <a:effectLst/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l" fontAlgn="auto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700" b="0" cap="all" dirty="0" smtClean="0">
                <a:solidFill>
                  <a:srgbClr val="0000FF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(муниципальная) программа – это документ определяющий:</a:t>
            </a:r>
          </a:p>
          <a:p>
            <a:pPr marL="0" indent="0" algn="l" fontAlgn="auto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700" b="0" cap="all" dirty="0" smtClean="0">
                <a:solidFill>
                  <a:srgbClr val="0000FF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-цели и задачи государственной политики в определенной сфере;</a:t>
            </a:r>
          </a:p>
          <a:p>
            <a:pPr algn="l" fontAlgn="auto">
              <a:spcAft>
                <a:spcPts val="0"/>
              </a:spcAft>
              <a:buFontTx/>
              <a:buChar char="-"/>
              <a:defRPr/>
            </a:pPr>
            <a:r>
              <a:rPr lang="ru-RU" sz="1700" b="0" cap="all" dirty="0" smtClean="0">
                <a:solidFill>
                  <a:srgbClr val="0000FF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их достижения;</a:t>
            </a:r>
          </a:p>
          <a:p>
            <a:pPr algn="l" fontAlgn="auto">
              <a:spcAft>
                <a:spcPts val="0"/>
              </a:spcAft>
              <a:buFontTx/>
              <a:buChar char="-"/>
              <a:defRPr/>
            </a:pPr>
            <a:r>
              <a:rPr lang="ru-RU" sz="1700" b="0" cap="all" dirty="0" smtClean="0">
                <a:solidFill>
                  <a:srgbClr val="0000FF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Примерные объемы используемых финансовых ресурсов;</a:t>
            </a:r>
          </a:p>
          <a:p>
            <a:pPr algn="l" fontAlgn="auto">
              <a:spcAft>
                <a:spcPts val="0"/>
              </a:spcAft>
              <a:buFontTx/>
              <a:buChar char="-"/>
              <a:defRPr/>
            </a:pPr>
            <a:r>
              <a:rPr lang="ru-RU" sz="1700" b="0" cap="all" dirty="0" smtClean="0">
                <a:solidFill>
                  <a:srgbClr val="0000FF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</a:t>
            </a:r>
            <a:endParaRPr lang="ru-RU" sz="1700" b="0" cap="all" dirty="0">
              <a:solidFill>
                <a:srgbClr val="0000FF"/>
              </a:solidFill>
              <a:effectLst>
                <a:reflection blurRad="12700" stA="48000" endA="300" endPos="550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71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Прямоугольник 3"/>
          <p:cNvSpPr>
            <a:spLocks noChangeArrowheads="1"/>
          </p:cNvSpPr>
          <p:nvPr/>
        </p:nvSpPr>
        <p:spPr bwMode="auto">
          <a:xfrm>
            <a:off x="0" y="271463"/>
            <a:ext cx="6011863" cy="650947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ru-RU" alt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altLang="ru-RU" sz="1700" b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Раздел «НАЦИОНАЛЬНАЯ ЭКОНОМИКА» в бюджете муниципального района на </a:t>
            </a:r>
            <a:r>
              <a:rPr lang="ru-RU" altLang="ru-RU" sz="1700" b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altLang="ru-RU" sz="1700" b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год представлен следующими программами:</a:t>
            </a:r>
          </a:p>
          <a:p>
            <a:pPr algn="just">
              <a:spcBef>
                <a:spcPct val="0"/>
              </a:spcBef>
              <a:buClrTx/>
              <a:buSzTx/>
              <a:buFontTx/>
              <a:buChar char="-"/>
              <a:defRPr/>
            </a:pPr>
            <a:r>
              <a:rPr lang="ru-RU" altLang="ru-RU" sz="17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7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«Комплексное развитие сельских территорий МР «Бабынинский</a:t>
            </a:r>
            <a:r>
              <a:rPr lang="ru-RU" altLang="ru-RU" sz="17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район» Калужской области » </a:t>
            </a:r>
            <a:endParaRPr lang="ru-RU" altLang="ru-RU" sz="1700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ClrTx/>
              <a:buSzTx/>
              <a:buFontTx/>
              <a:buChar char="-"/>
              <a:defRPr/>
            </a:pPr>
            <a:r>
              <a:rPr lang="ru-RU" altLang="ru-RU" sz="17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17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Поддержка и развитие транспортного обслуживания населения </a:t>
            </a:r>
            <a:r>
              <a:rPr lang="ru-RU" altLang="ru-RU" sz="1700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Бабынинского</a:t>
            </a:r>
            <a:r>
              <a:rPr lang="ru-RU" altLang="ru-RU" sz="17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района» </a:t>
            </a:r>
          </a:p>
          <a:p>
            <a:pPr algn="just">
              <a:spcBef>
                <a:spcPct val="0"/>
              </a:spcBef>
              <a:buClrTx/>
              <a:buSzTx/>
              <a:buFontTx/>
              <a:buChar char="-"/>
              <a:defRPr/>
            </a:pPr>
            <a:r>
              <a:rPr lang="ru-RU" altLang="ru-RU" sz="17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«Совершенствование и развитие сети автомобильных дорог Бабынинского</a:t>
            </a:r>
            <a:r>
              <a:rPr lang="ru-RU" altLang="ru-RU" sz="17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района » </a:t>
            </a:r>
            <a:endParaRPr lang="ru-RU" altLang="ru-RU" sz="1700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ClrTx/>
              <a:buSzTx/>
              <a:buFontTx/>
              <a:buChar char="-"/>
              <a:defRPr/>
            </a:pPr>
            <a:r>
              <a:rPr lang="ru-RU" altLang="ru-RU" sz="17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17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Развитие сельского хозяйства и рынков сельскохозяйственной продукции в </a:t>
            </a:r>
            <a:r>
              <a:rPr lang="ru-RU" altLang="ru-RU" sz="1700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Бабынинском</a:t>
            </a:r>
            <a:r>
              <a:rPr lang="ru-RU" altLang="ru-RU" sz="17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районе</a:t>
            </a:r>
            <a:r>
              <a:rPr lang="ru-RU" altLang="ru-RU" sz="17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>
              <a:spcBef>
                <a:spcPct val="0"/>
              </a:spcBef>
              <a:buClrTx/>
              <a:buSzTx/>
              <a:buFontTx/>
              <a:buChar char="-"/>
              <a:defRPr/>
            </a:pPr>
            <a:r>
              <a:rPr lang="ru-RU" altLang="ru-RU" sz="17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7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altLang="ru-RU" sz="17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Энергосбережение</a:t>
            </a:r>
            <a:r>
              <a:rPr lang="ru-RU" altLang="ru-RU" sz="17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повышение эффективности использования топливно-энергетических ресурсов в муниципальном районе «</a:t>
            </a:r>
            <a:r>
              <a:rPr lang="ru-RU" altLang="ru-RU" sz="1700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Бабынинский</a:t>
            </a:r>
            <a:r>
              <a:rPr lang="ru-RU" altLang="ru-RU" sz="17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район» </a:t>
            </a:r>
            <a:r>
              <a:rPr lang="ru-RU" altLang="ru-RU" sz="17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spcBef>
                <a:spcPct val="0"/>
              </a:spcBef>
              <a:buClrTx/>
              <a:buSzTx/>
              <a:buNone/>
              <a:defRPr/>
            </a:pPr>
            <a:endParaRPr lang="ru-RU" altLang="ru-RU" sz="1700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ru-RU" altLang="ru-RU" sz="18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Программы в сфере экономики направлены на создание условий для эффективного развития сельского хозяйства в  районе, на организацию перевозки пассажиров по социально-значимым маршрутам в районе, снижение затрат при производстве тепло-энергоресурсов и расходов местного бюджета и организаций ЖКХ на эти цели,  приведение сети автомобильных дорог в соответствие с нормативными требованиями…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4475"/>
          </a:xfrm>
          <a:extLst/>
        </p:spPr>
        <p:txBody>
          <a:bodyPr/>
          <a:lstStyle/>
          <a:p>
            <a:pPr>
              <a:defRPr/>
            </a:pPr>
            <a:fld id="{366DD31A-2495-410D-80BD-07C6BD6B5823}" type="slidenum">
              <a:rPr lang="ru-RU">
                <a:solidFill>
                  <a:schemeClr val="accent1">
                    <a:shade val="75000"/>
                  </a:schemeClr>
                </a:solidFill>
                <a:effectLst/>
                <a:latin typeface="Franklin Gothic Book" pitchFamily="34" charset="0"/>
              </a:rPr>
              <a:pPr>
                <a:defRPr/>
              </a:pPr>
              <a:t>16</a:t>
            </a:fld>
            <a:endParaRPr lang="ru-RU" dirty="0">
              <a:solidFill>
                <a:schemeClr val="accent1">
                  <a:shade val="75000"/>
                </a:schemeClr>
              </a:solidFill>
              <a:effectLst/>
              <a:latin typeface="Franklin Gothic Boo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180528" y="-19000"/>
            <a:ext cx="9577064" cy="579438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altLang="ru-RU" sz="1900" i="1" cap="all" dirty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Муниципальные программы в сфере национальной экономики: </a:t>
            </a:r>
          </a:p>
        </p:txBody>
      </p:sp>
      <p:pic>
        <p:nvPicPr>
          <p:cNvPr id="40965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3344863"/>
            <a:ext cx="2935287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285750"/>
            <a:ext cx="2916237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5135563"/>
            <a:ext cx="2990850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8" name="Picture 10" descr="Y:\экономика\Кулибаба АВ\ДОКЛАД ГЛАВЫ 2015 год\ФОТО_\Фото\DSC0165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844675"/>
            <a:ext cx="2916237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3855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2" descr="D:\Мои документы\Desktop\IMG_79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488" y="139700"/>
            <a:ext cx="3927475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Прямоугольник 4"/>
          <p:cNvSpPr>
            <a:spLocks noChangeArrowheads="1"/>
          </p:cNvSpPr>
          <p:nvPr/>
        </p:nvSpPr>
        <p:spPr bwMode="auto">
          <a:xfrm>
            <a:off x="71438" y="908050"/>
            <a:ext cx="5004618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buFontTx/>
              <a:buChar char="-"/>
            </a:pPr>
            <a:r>
              <a:rPr lang="ru-RU" altLang="ru-RU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20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Развитие образования муниципального района  «</a:t>
            </a:r>
            <a:r>
              <a:rPr lang="ru-RU" altLang="ru-RU" sz="2000" dirty="0" err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Бабынинский</a:t>
            </a:r>
            <a:r>
              <a:rPr lang="ru-RU" altLang="ru-RU" sz="20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район</a:t>
            </a:r>
            <a:r>
              <a:rPr lang="ru-RU" altLang="ru-RU" sz="2000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endParaRPr lang="ru-RU" altLang="ru-RU" sz="2000" dirty="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altLang="ru-RU" sz="20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«Содействие временной занятости несовершеннолетних граждан в возрасте от 14 до 18 лет </a:t>
            </a:r>
            <a:r>
              <a:rPr lang="ru-RU" altLang="ru-RU" sz="2000" dirty="0" err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Бабынинского</a:t>
            </a:r>
            <a:r>
              <a:rPr lang="ru-RU" altLang="ru-RU" sz="20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района»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4475"/>
          </a:xfrm>
          <a:extLst/>
        </p:spPr>
        <p:txBody>
          <a:bodyPr/>
          <a:lstStyle/>
          <a:p>
            <a:pPr>
              <a:defRPr/>
            </a:pPr>
            <a:fld id="{1856B8AF-9C7D-4EDB-9657-65F8A8CECE32}" type="slidenum">
              <a:rPr lang="ru-RU">
                <a:solidFill>
                  <a:schemeClr val="accent1">
                    <a:shade val="75000"/>
                  </a:schemeClr>
                </a:solidFill>
                <a:effectLst/>
                <a:latin typeface="Franklin Gothic Book" pitchFamily="34" charset="0"/>
              </a:rPr>
              <a:pPr>
                <a:defRPr/>
              </a:pPr>
              <a:t>17</a:t>
            </a:fld>
            <a:endParaRPr lang="ru-RU" dirty="0">
              <a:solidFill>
                <a:schemeClr val="accent1">
                  <a:shade val="75000"/>
                </a:schemeClr>
              </a:solidFill>
              <a:effectLst/>
              <a:latin typeface="Franklin Gothic Boo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180528" y="-23192"/>
            <a:ext cx="9433048" cy="482600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altLang="ru-RU" sz="2000" i="1" cap="all" dirty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Муниципальные программы в сфере народного образования</a:t>
            </a:r>
            <a:endParaRPr lang="ru-RU" sz="2000" cap="all" dirty="0">
              <a:solidFill>
                <a:srgbClr val="0070C0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43015" name="Прямоугольник 4"/>
          <p:cNvSpPr>
            <a:spLocks noChangeArrowheads="1"/>
          </p:cNvSpPr>
          <p:nvPr/>
        </p:nvSpPr>
        <p:spPr bwMode="auto">
          <a:xfrm>
            <a:off x="107950" y="406400"/>
            <a:ext cx="4896098" cy="5810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ru-RU" altLang="ru-RU" sz="16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Раздел «ОБРАЗОВАНИЕ» представлен в </a:t>
            </a:r>
            <a:r>
              <a:rPr lang="ru-RU" altLang="ru-RU" sz="16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2021</a:t>
            </a:r>
          </a:p>
          <a:p>
            <a:pPr algn="just"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ru-RU" altLang="ru-RU" sz="16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году 2 муниципальными программами:</a:t>
            </a:r>
          </a:p>
        </p:txBody>
      </p:sp>
      <p:sp>
        <p:nvSpPr>
          <p:cNvPr id="41991" name="Прямоугольник 4"/>
          <p:cNvSpPr>
            <a:spLocks noChangeArrowheads="1"/>
          </p:cNvSpPr>
          <p:nvPr/>
        </p:nvSpPr>
        <p:spPr bwMode="auto">
          <a:xfrm>
            <a:off x="22225" y="2543175"/>
            <a:ext cx="5148263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altLang="ru-RU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Программы </a:t>
            </a:r>
            <a:r>
              <a:rPr lang="ru-RU" altLang="ru-RU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отражают </a:t>
            </a:r>
            <a:r>
              <a:rPr lang="ru-RU" altLang="ru-RU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спектр задач в области образования: обеспечение нового современного  качественного образования через развитие инфраструктуры образовательных учреждений, развитие кадрового потенциала,  повышение роли дополнительного образования, организация питания в образовательных учреждениях, организация культурно-досуговой деятельности, обеспечивающей разумное и полезное проведение детьми и подростками своего свободного времени, оказание содействия временному трудоустройству </a:t>
            </a:r>
            <a:r>
              <a:rPr lang="ru-RU" altLang="ru-RU" dirty="0" err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несовершен-нолетних</a:t>
            </a:r>
            <a:r>
              <a:rPr lang="ru-RU" altLang="ru-RU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граждан, стимулирование временных форм занятости, укрепление материально-технической базы образовательных учреждений.</a:t>
            </a:r>
          </a:p>
        </p:txBody>
      </p:sp>
      <p:pic>
        <p:nvPicPr>
          <p:cNvPr id="41992" name="Picture 11" descr="D:\Мои документы\Desktop\IMG_79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3836988"/>
            <a:ext cx="3929062" cy="302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3" name="Picture 10" descr="D:\Мои документы\Desktop\IMG-20220302-WA00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2492375"/>
            <a:ext cx="3929062" cy="221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4779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0" descr="D:\Мои документы\Desktop\IMG_00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800" y="0"/>
            <a:ext cx="2862263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Прямоугольник 4"/>
          <p:cNvSpPr>
            <a:spLocks noChangeArrowheads="1"/>
          </p:cNvSpPr>
          <p:nvPr/>
        </p:nvSpPr>
        <p:spPr bwMode="auto">
          <a:xfrm>
            <a:off x="109538" y="536575"/>
            <a:ext cx="6164262" cy="280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Wingdings" pitchFamily="2" charset="2"/>
              <a:buNone/>
            </a:pPr>
            <a:r>
              <a:rPr lang="ru-RU" altLang="ru-RU" sz="1600" b="1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Раздел «КУЛЬТУРА» представлен в </a:t>
            </a:r>
            <a:r>
              <a:rPr lang="ru-RU" altLang="ru-RU" sz="1600" b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altLang="ru-RU" sz="1600" b="1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году муниципальной программой «Развитие культуры муниципального района «</a:t>
            </a:r>
            <a:r>
              <a:rPr lang="ru-RU" altLang="ru-RU" sz="1600" b="1" dirty="0" err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Бабынинский</a:t>
            </a:r>
            <a:r>
              <a:rPr lang="ru-RU" altLang="ru-RU" sz="1600" b="1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район» </a:t>
            </a:r>
          </a:p>
          <a:p>
            <a:pPr algn="just">
              <a:buFont typeface="Wingdings" pitchFamily="2" charset="2"/>
              <a:buNone/>
            </a:pP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Вышеуказанная программа направлена на сохранение и восстановление наследия традиционной народной культуры, поддержку многообразия  форм культуры </a:t>
            </a:r>
            <a:r>
              <a:rPr lang="ru-RU" altLang="ru-RU" sz="1600" dirty="0" err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Бабынинского</a:t>
            </a: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района, формирование активного культурного пространства, создание условий для доступа к культурным ценностям всех жителей района, обеспечение поддержки и стимулирование развития  культурного и творческого потенциала, укрепление материально-технической базы учреждений культуры.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4475"/>
          </a:xfrm>
          <a:extLst/>
        </p:spPr>
        <p:txBody>
          <a:bodyPr/>
          <a:lstStyle/>
          <a:p>
            <a:pPr>
              <a:defRPr/>
            </a:pPr>
            <a:fld id="{C9944498-C36A-4ECA-8C52-C0C800D0CDA1}" type="slidenum">
              <a:rPr lang="ru-RU">
                <a:solidFill>
                  <a:schemeClr val="accent1">
                    <a:shade val="75000"/>
                  </a:schemeClr>
                </a:solidFill>
                <a:effectLst/>
                <a:latin typeface="Franklin Gothic Book" pitchFamily="34" charset="0"/>
              </a:rPr>
              <a:pPr>
                <a:defRPr/>
              </a:pPr>
              <a:t>18</a:t>
            </a:fld>
            <a:endParaRPr lang="ru-RU" dirty="0">
              <a:solidFill>
                <a:schemeClr val="accent1">
                  <a:shade val="75000"/>
                </a:schemeClr>
              </a:solidFill>
              <a:effectLst/>
              <a:latin typeface="Franklin Gothic Boo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42863"/>
            <a:ext cx="6273800" cy="579438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altLang="ru-RU" sz="2000" i="1" cap="all" dirty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в сфере культуры и кинематографии </a:t>
            </a:r>
          </a:p>
        </p:txBody>
      </p:sp>
      <p:pic>
        <p:nvPicPr>
          <p:cNvPr id="43014" name="Picture 8" descr="D:\Мои документы\Desktop\виа камертон репетици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308350"/>
            <a:ext cx="48514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5" name="Picture 7" descr="D:\Мои документы\Desktop\zOiejsoQTn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08350"/>
            <a:ext cx="4392613" cy="343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8458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7" descr="D:\Мои документы\Desktop\IMG-20220302-WA0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463" y="3070225"/>
            <a:ext cx="6051550" cy="377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Прямоугольник 5"/>
          <p:cNvSpPr>
            <a:spLocks noChangeArrowheads="1"/>
          </p:cNvSpPr>
          <p:nvPr/>
        </p:nvSpPr>
        <p:spPr bwMode="auto">
          <a:xfrm>
            <a:off x="0" y="261938"/>
            <a:ext cx="8939213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altLang="ru-RU" sz="1500" b="1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Сфера  социальной  политики  в  </a:t>
            </a:r>
            <a:r>
              <a:rPr lang="ru-RU" altLang="ru-RU" sz="1500" b="1" dirty="0" err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Бабынинском</a:t>
            </a:r>
            <a:r>
              <a:rPr lang="ru-RU" altLang="ru-RU" sz="1500" b="1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 районе  включает в себя 2 муниципальные программы: </a:t>
            </a: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«Социальная  поддержка отдельных  категорий граждан в муниципальном  районе  «</a:t>
            </a:r>
            <a:r>
              <a:rPr lang="ru-RU" altLang="ru-RU" sz="1600" dirty="0" err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Бабынинский</a:t>
            </a: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район»  Калужской области » </a:t>
            </a:r>
          </a:p>
          <a:p>
            <a:pPr>
              <a:buFontTx/>
              <a:buChar char="-"/>
            </a:pP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«Проведение социально-значимых культурных мероприятий в МР «</a:t>
            </a:r>
            <a:r>
              <a:rPr lang="ru-RU" altLang="ru-RU" sz="1600" dirty="0" err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Бабынинский</a:t>
            </a: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район» на 2019 – 2024 годы» </a:t>
            </a:r>
          </a:p>
          <a:p>
            <a:pPr algn="just">
              <a:buFont typeface="Wingdings" pitchFamily="2" charset="2"/>
              <a:buNone/>
            </a:pP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Данные программы включают в себя разработку мероприятий по улучшению условий и охраны труда, создание условий для предоставления мер социальной поддержки льготной категории   граждан,  организация  и  предоставление  денежных    выплат, пособий  и  компенсаций отдельным  категориям   граждан   в соответствии с  региональным законодательством, обеспечение социальных  выплат,  пособий,  компенсаций   детям,   семьям   с   детьми,  создание   условий   для творческой  самореализации  населения,  в том числе пенсионеров, инвалидов, членов многодетных семей…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4475"/>
          </a:xfrm>
          <a:extLst/>
        </p:spPr>
        <p:txBody>
          <a:bodyPr/>
          <a:lstStyle/>
          <a:p>
            <a:pPr>
              <a:defRPr/>
            </a:pPr>
            <a:fld id="{97385423-5F54-444A-8BBD-96ED451ED96C}" type="slidenum">
              <a:rPr lang="ru-RU">
                <a:solidFill>
                  <a:schemeClr val="accent1">
                    <a:shade val="75000"/>
                  </a:schemeClr>
                </a:solidFill>
                <a:effectLst/>
                <a:latin typeface="Franklin Gothic Book" pitchFamily="34" charset="0"/>
              </a:rPr>
              <a:pPr>
                <a:defRPr/>
              </a:pPr>
              <a:t>19</a:t>
            </a:fld>
            <a:endParaRPr lang="ru-RU" dirty="0">
              <a:solidFill>
                <a:schemeClr val="accent1">
                  <a:shade val="75000"/>
                </a:schemeClr>
              </a:solidFill>
              <a:effectLst/>
              <a:latin typeface="Franklin Gothic Boo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108520" y="0"/>
            <a:ext cx="9396536" cy="358775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altLang="ru-RU" sz="2000" i="1" cap="all" dirty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Муниципальные программы в области социальной политики</a:t>
            </a:r>
            <a:endParaRPr lang="ru-RU" sz="2000" cap="all" dirty="0">
              <a:solidFill>
                <a:srgbClr val="0070C0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44038" name="Picture 3" descr="X:\ГАЗ\Презентация за 2020 финотдел\FullSizeRender-03-06-20-11-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6413"/>
            <a:ext cx="3059113" cy="381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0866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4"/>
          <p:cNvSpPr txBox="1">
            <a:spLocks noChangeArrowheads="1"/>
          </p:cNvSpPr>
          <p:nvPr/>
        </p:nvSpPr>
        <p:spPr bwMode="auto">
          <a:xfrm>
            <a:off x="142875" y="714375"/>
            <a:ext cx="3857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0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Бюджетный процесс состоит из следующих этапов: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27988" y="6381750"/>
            <a:ext cx="792162" cy="331788"/>
          </a:xfrm>
          <a:extLst/>
        </p:spPr>
        <p:txBody>
          <a:bodyPr/>
          <a:lstStyle/>
          <a:p>
            <a:pPr>
              <a:defRPr/>
            </a:pPr>
            <a:fld id="{D155CAA7-8B93-4A14-8EB3-075D0A992AF7}" type="slidenum">
              <a:rPr lang="ru-RU">
                <a:solidFill>
                  <a:schemeClr val="bg2">
                    <a:lumMod val="40000"/>
                    <a:lumOff val="60000"/>
                  </a:schemeClr>
                </a:solidFill>
                <a:effectLst/>
              </a:rPr>
              <a:pPr>
                <a:defRPr/>
              </a:pPr>
              <a:t>2</a:t>
            </a:fld>
            <a:endParaRPr lang="ru-RU" dirty="0">
              <a:solidFill>
                <a:schemeClr val="bg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467544" y="-99392"/>
            <a:ext cx="8388424" cy="92304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Этапы бюджетного процесса</a:t>
            </a:r>
            <a:endParaRPr lang="ru-RU" sz="3600" b="1" i="1" cap="all" dirty="0">
              <a:solidFill>
                <a:srgbClr val="0070C0"/>
              </a:solidFill>
              <a:effectLst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00100" y="1142984"/>
            <a:ext cx="7488832" cy="792088"/>
          </a:xfrm>
          <a:prstGeom prst="rect">
            <a:avLst/>
          </a:prstGeom>
          <a:solidFill>
            <a:srgbClr val="66CCFF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isometricOffAxis1Right"/>
            <a:lightRig rig="chilly" dir="t"/>
          </a:scene3d>
          <a:sp3d extrusionH="95250" contourW="25400" prstMaterial="dkEdge">
            <a:bevelT w="228600" h="19050"/>
            <a:bevelB w="196850" h="165100"/>
            <a:extrusionClr>
              <a:schemeClr val="bg2">
                <a:lumMod val="50000"/>
              </a:schemeClr>
            </a:extrusionClr>
            <a:contourClr>
              <a:schemeClr val="bg2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FF0000"/>
                </a:solidFill>
                <a:latin typeface="Book Antiqua" panose="02040602050305030304" pitchFamily="18" charset="0"/>
              </a:rPr>
              <a:t> Составление  проекта бюджета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000100" y="2143116"/>
            <a:ext cx="7488832" cy="792088"/>
          </a:xfrm>
          <a:prstGeom prst="rect">
            <a:avLst/>
          </a:prstGeom>
          <a:solidFill>
            <a:srgbClr val="66CCFF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isometricOffAxis1Right"/>
            <a:lightRig rig="chilly" dir="t"/>
          </a:scene3d>
          <a:sp3d extrusionH="95250" contourW="25400" prstMaterial="dkEdge">
            <a:bevelT w="228600" h="19050"/>
            <a:bevelB w="196850" h="165100"/>
            <a:extrusionClr>
              <a:schemeClr val="bg2">
                <a:lumMod val="50000"/>
              </a:schemeClr>
            </a:extrusionClr>
            <a:contourClr>
              <a:schemeClr val="bg2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FF0000"/>
                </a:solidFill>
                <a:latin typeface="Book Antiqua" panose="02040602050305030304" pitchFamily="18" charset="0"/>
              </a:rPr>
              <a:t>Рассмотрение и утверждение проекта бюджета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000100" y="3214686"/>
            <a:ext cx="7488832" cy="792088"/>
          </a:xfrm>
          <a:prstGeom prst="rect">
            <a:avLst/>
          </a:prstGeom>
          <a:solidFill>
            <a:srgbClr val="66CCFF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isometricOffAxis1Right"/>
            <a:lightRig rig="chilly" dir="t"/>
          </a:scene3d>
          <a:sp3d extrusionH="95250" contourW="25400" prstMaterial="dkEdge">
            <a:bevelT w="228600" h="19050"/>
            <a:bevelB w="196850" h="165100"/>
            <a:extrusionClr>
              <a:schemeClr val="bg2">
                <a:lumMod val="50000"/>
              </a:schemeClr>
            </a:extrusionClr>
            <a:contourClr>
              <a:schemeClr val="bg2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FF0000"/>
                </a:solidFill>
                <a:latin typeface="Book Antiqua" panose="02040602050305030304" pitchFamily="18" charset="0"/>
              </a:rPr>
              <a:t>  Исполнение бюджета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00100" y="4286256"/>
            <a:ext cx="7488832" cy="792088"/>
          </a:xfrm>
          <a:prstGeom prst="rect">
            <a:avLst/>
          </a:prstGeom>
          <a:solidFill>
            <a:srgbClr val="66CCFF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isometricOffAxis1Right"/>
            <a:lightRig rig="chilly" dir="t"/>
          </a:scene3d>
          <a:sp3d extrusionH="95250" contourW="25400" prstMaterial="dkEdge">
            <a:bevelT w="228600" h="19050"/>
            <a:bevelB w="196850" h="165100"/>
            <a:extrusionClr>
              <a:schemeClr val="bg2">
                <a:lumMod val="50000"/>
              </a:schemeClr>
            </a:extrusionClr>
            <a:contourClr>
              <a:schemeClr val="bg2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FF0000"/>
                </a:solidFill>
                <a:latin typeface="Book Antiqua" panose="02040602050305030304" pitchFamily="18" charset="0"/>
              </a:rPr>
              <a:t> Составление отчетности об исполнении  бюджета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00100" y="5286388"/>
            <a:ext cx="7488832" cy="792088"/>
          </a:xfrm>
          <a:prstGeom prst="rect">
            <a:avLst/>
          </a:prstGeom>
          <a:solidFill>
            <a:srgbClr val="66CCFF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isometricOffAxis1Right"/>
            <a:lightRig rig="chilly" dir="t"/>
          </a:scene3d>
          <a:sp3d extrusionH="95250" contourW="25400" prstMaterial="dkEdge">
            <a:bevelT w="228600" h="19050"/>
            <a:bevelB w="196850" h="165100"/>
            <a:extrusionClr>
              <a:schemeClr val="bg2">
                <a:lumMod val="50000"/>
              </a:schemeClr>
            </a:extrusionClr>
            <a:contourClr>
              <a:schemeClr val="bg2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FF0000"/>
                </a:solidFill>
                <a:latin typeface="Book Antiqua" panose="02040602050305030304" pitchFamily="18" charset="0"/>
              </a:rPr>
              <a:t> Утверждение отчета об исполнении  бюджета</a:t>
            </a:r>
          </a:p>
        </p:txBody>
      </p:sp>
    </p:spTree>
    <p:extLst>
      <p:ext uri="{BB962C8B-B14F-4D97-AF65-F5344CB8AC3E}">
        <p14:creationId xmlns:p14="http://schemas.microsoft.com/office/powerpoint/2010/main" val="2309340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Прямоугольник 4"/>
          <p:cNvSpPr>
            <a:spLocks noChangeArrowheads="1"/>
          </p:cNvSpPr>
          <p:nvPr/>
        </p:nvSpPr>
        <p:spPr bwMode="auto">
          <a:xfrm>
            <a:off x="31750" y="254000"/>
            <a:ext cx="9144000" cy="421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altLang="ru-RU" sz="14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В муниципальном районе так же есть муниципальные программы, охватывающие такие направления -  молодежная    политика,  физическая     культура  и   спорт,    нацбезопасность, развитие СМИ… </a:t>
            </a:r>
          </a:p>
          <a:p>
            <a:pPr>
              <a:buFont typeface="Wingdings" pitchFamily="2" charset="2"/>
              <a:buNone/>
            </a:pPr>
            <a:r>
              <a:rPr lang="ru-RU" altLang="ru-RU" sz="14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5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- Развитие малого и среднего предпринимательства в Бабынинском районе 1 362 952,48 руб</a:t>
            </a:r>
            <a:endParaRPr lang="ru-RU" altLang="ru-RU" sz="1500" b="1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altLang="ru-RU" sz="15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15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«Профилактика правонарушений в Бабынинском районе » – 25 000 рублей</a:t>
            </a:r>
          </a:p>
          <a:p>
            <a:pPr>
              <a:buFontTx/>
              <a:buChar char="-"/>
            </a:pPr>
            <a:r>
              <a:rPr lang="ru-RU" altLang="ru-RU" sz="15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«Развитие физической культуры и спорта  в МР «Бабынинский район» – 22 886 000,00 рублей</a:t>
            </a:r>
          </a:p>
          <a:p>
            <a:pPr>
              <a:buFontTx/>
              <a:buChar char="-"/>
            </a:pPr>
            <a:r>
              <a:rPr lang="ru-RU" altLang="ru-RU" sz="15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«Безопасность жизнедеятельности в МР «Бабынинский район» – 120 000 рублей</a:t>
            </a:r>
          </a:p>
          <a:p>
            <a:pPr>
              <a:buFontTx/>
              <a:buChar char="-"/>
            </a:pPr>
            <a:r>
              <a:rPr lang="ru-RU" altLang="ru-RU" sz="15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«Обеспечение жильем молодых семей в МР «Бабынинский район»  – 3 085 480,99 рублей</a:t>
            </a:r>
          </a:p>
          <a:p>
            <a:pPr>
              <a:buFontTx/>
              <a:buChar char="-"/>
            </a:pPr>
            <a:r>
              <a:rPr lang="ru-RU" altLang="ru-RU" sz="15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«Развитие МАНУ РГ «Бабынинский вестник»  – 1 500 000 рублей</a:t>
            </a:r>
          </a:p>
          <a:p>
            <a:pPr>
              <a:buFontTx/>
              <a:buChar char="-"/>
            </a:pPr>
            <a:r>
              <a:rPr lang="ru-RU" altLang="ru-RU" sz="15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«Развертывание системы обеспечения вызова экстренных служб по единому номеру«112» -5 565 086 рублей</a:t>
            </a:r>
          </a:p>
          <a:p>
            <a:pPr>
              <a:buFontTx/>
              <a:buChar char="-"/>
            </a:pPr>
            <a:r>
              <a:rPr lang="ru-RU" altLang="ru-RU" sz="15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«Совершенствование организации по решению общегосударственных вопросов 41 432 052,80 рублей</a:t>
            </a:r>
          </a:p>
          <a:p>
            <a:pPr>
              <a:buFontTx/>
              <a:buChar char="-"/>
            </a:pPr>
            <a:r>
              <a:rPr lang="ru-RU" altLang="ru-RU" sz="15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«Совершенствование системы управления общественными финансами – 57 974 107,00 рублей</a:t>
            </a:r>
          </a:p>
          <a:p>
            <a:pPr>
              <a:buFontTx/>
              <a:buChar char="-"/>
            </a:pPr>
            <a:r>
              <a:rPr lang="ru-RU" altLang="ru-RU" sz="15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«Комплексные меры противодействия злоупотреблению наркотиками и их  обороту  –25 000 рублей</a:t>
            </a:r>
          </a:p>
          <a:p>
            <a:pPr>
              <a:buFontTx/>
              <a:buChar char="-"/>
            </a:pPr>
            <a:r>
              <a:rPr lang="ru-RU" altLang="ru-RU" sz="15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«Повышение правовой культуры избирателей, обучение организаторов выборов, совершенствование и развитие избирательных технологий в муниципальном районе «Бабынинский район»  – 80 000,00 рублей</a:t>
            </a:r>
          </a:p>
          <a:p>
            <a:pPr>
              <a:buFontTx/>
              <a:buChar char="-"/>
            </a:pPr>
            <a:r>
              <a:rPr lang="ru-RU" altLang="ru-RU" sz="15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- «Закрепление кадров в муниципальном районе «Бабынинский район»  – 186 934,00 рубля</a:t>
            </a:r>
          </a:p>
          <a:p>
            <a:pPr>
              <a:buFontTx/>
              <a:buChar char="-"/>
            </a:pPr>
            <a:r>
              <a:rPr lang="ru-RU" altLang="ru-RU" sz="15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- «Кадровая политика муниципального образования МР «Бабынинский район» – 700 000 рублей</a:t>
            </a:r>
          </a:p>
          <a:p>
            <a:pPr>
              <a:buFontTx/>
              <a:buChar char="-"/>
            </a:pPr>
            <a:r>
              <a:rPr lang="ru-RU" altLang="ru-RU" sz="15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- «Укрепление общественного здоровья населения Бабынинского района» – 11 000 руб</a:t>
            </a:r>
          </a:p>
          <a:p>
            <a:pPr>
              <a:buFontTx/>
              <a:buChar char="-"/>
            </a:pPr>
            <a:r>
              <a:rPr lang="ru-RU" altLang="ru-RU" sz="15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- «Поддержка социально-ориентированных некоммерческих организаций в районе» – 50 000 рублей.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4475"/>
          </a:xfrm>
          <a:extLst/>
        </p:spPr>
        <p:txBody>
          <a:bodyPr/>
          <a:lstStyle/>
          <a:p>
            <a:pPr>
              <a:defRPr/>
            </a:pPr>
            <a:fld id="{427AC80F-207A-4528-9A70-3AFAD6E2A7AB}" type="slidenum">
              <a:rPr lang="ru-RU">
                <a:solidFill>
                  <a:schemeClr val="accent1">
                    <a:shade val="75000"/>
                  </a:schemeClr>
                </a:solidFill>
                <a:effectLst/>
                <a:latin typeface="Franklin Gothic Book" pitchFamily="34" charset="0"/>
              </a:rPr>
              <a:pPr>
                <a:defRPr/>
              </a:pPr>
              <a:t>20</a:t>
            </a:fld>
            <a:endParaRPr lang="ru-RU" dirty="0">
              <a:solidFill>
                <a:schemeClr val="accent1">
                  <a:shade val="75000"/>
                </a:schemeClr>
              </a:solidFill>
              <a:effectLst/>
              <a:latin typeface="Franklin Gothic Boo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4288"/>
            <a:ext cx="5832475" cy="315912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altLang="ru-RU" sz="1800" i="1" cap="all" dirty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Прочие муниципальные программы </a:t>
            </a:r>
            <a:endParaRPr lang="ru-RU" sz="1800" cap="all" dirty="0">
              <a:solidFill>
                <a:srgbClr val="0070C0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45061" name="Picture 9" descr="D:\Мои документы\Desktop\48tlS2lCHl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4365625"/>
            <a:ext cx="3876675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Picture 8" descr="D:\Мои документы\Desktop\LPPd1xLWdmQ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365625"/>
            <a:ext cx="3297238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Picture 10" descr="D:\Мои документы\Desktop\-5QYLci3s2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4365625"/>
            <a:ext cx="3348037" cy="247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1806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Номер слайда 15"/>
          <p:cNvSpPr>
            <a:spLocks noGrp="1"/>
          </p:cNvSpPr>
          <p:nvPr>
            <p:ph type="sldNum" sz="quarter" idx="12"/>
          </p:nvPr>
        </p:nvSpPr>
        <p:spPr bwMode="auto">
          <a:xfrm>
            <a:off x="8229600" y="6477000"/>
            <a:ext cx="762000" cy="2444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E4022948-863A-4840-80DC-B3E9B8BA1F92}" type="slidenum">
              <a:rPr lang="ru-RU" altLang="ru-RU" smtClean="0">
                <a:solidFill>
                  <a:srgbClr val="5959E1"/>
                </a:solidFill>
                <a:latin typeface="Franklin Gothic Book" pitchFamily="34" charset="0"/>
              </a:rPr>
              <a:pPr>
                <a:defRPr/>
              </a:pPr>
              <a:t>21</a:t>
            </a:fld>
            <a:endParaRPr lang="ru-RU" altLang="ru-RU" smtClean="0">
              <a:solidFill>
                <a:srgbClr val="5959E1"/>
              </a:solidFill>
              <a:latin typeface="Franklin Gothic Book" pitchFamily="34" charset="0"/>
            </a:endParaRPr>
          </a:p>
        </p:txBody>
      </p:sp>
      <p:graphicFrame>
        <p:nvGraphicFramePr>
          <p:cNvPr id="18" name="Схема 17"/>
          <p:cNvGraphicFramePr/>
          <p:nvPr/>
        </p:nvGraphicFramePr>
        <p:xfrm>
          <a:off x="2051720" y="3356992"/>
          <a:ext cx="6096000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14282" y="0"/>
            <a:ext cx="8715436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400" b="1" i="1" cap="all" dirty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поддержка местных инициатив</a:t>
            </a:r>
            <a:endParaRPr lang="ru-RU" sz="2400" dirty="0">
              <a:solidFill>
                <a:srgbClr val="0070C0"/>
              </a:solidFill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5" y="357188"/>
            <a:ext cx="9001125" cy="30622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Приятно видеть, что население района активно участвует в решении задач местного значения – реализуя свои предложения и проекты через областную программу, курирует которую Министерство финансов Калужской области.. </a:t>
            </a:r>
            <a:r>
              <a:rPr lang="ru-RU" altLang="ru-RU" sz="1600" b="1" u="sng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НАСТАЛО ВРЕМЯ НЕРАВНОДУШНЫХ  И </a:t>
            </a:r>
            <a:r>
              <a:rPr lang="ru-RU" altLang="ru-RU" sz="1600" b="1" u="sng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ИНИЦИАТИВНЫХ! </a:t>
            </a:r>
            <a:r>
              <a:rPr lang="ru-RU" altLang="ru-RU" sz="1600" b="1" u="sng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Дерзайте, вносите свои предложения, участвуйте в сборе средств населения и </a:t>
            </a:r>
            <a:r>
              <a:rPr lang="ru-RU" altLang="ru-RU" sz="1600" b="1" u="sng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самые </a:t>
            </a:r>
            <a:r>
              <a:rPr lang="ru-RU" altLang="ru-RU" sz="1600" b="1" u="sng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достойные  </a:t>
            </a:r>
            <a:r>
              <a:rPr lang="ru-RU" altLang="ru-RU" sz="1600" b="1" u="sng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Ваши проекты будут профинансированы из областного бюджета.</a:t>
            </a:r>
            <a:r>
              <a:rPr lang="ru-RU" altLang="ru-RU" sz="1600" b="1" u="sng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В 2021 г. по этой программе  были произведены следующие работы:</a:t>
            </a:r>
          </a:p>
          <a:p>
            <a:pPr>
              <a:buFontTx/>
              <a:buChar char="-"/>
              <a:defRPr/>
            </a:pPr>
            <a:r>
              <a:rPr lang="ru-RU" altLang="ru-RU" sz="17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Установка арт объекта «Гагарин» на   территории сквера </a:t>
            </a:r>
            <a:r>
              <a:rPr lang="ru-RU" altLang="ru-RU" sz="1600" dirty="0" err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Ю.А.Гагарина</a:t>
            </a: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(ГП «</a:t>
            </a:r>
            <a:r>
              <a:rPr lang="ru-RU" altLang="ru-RU" sz="1600" dirty="0" err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п.Воротынск</a:t>
            </a: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»);</a:t>
            </a:r>
          </a:p>
          <a:p>
            <a:pPr>
              <a:buFontTx/>
              <a:buChar char="-"/>
              <a:defRPr/>
            </a:pP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Пешеходные дорожки по </a:t>
            </a:r>
            <a:r>
              <a:rPr lang="ru-RU" altLang="ru-RU" sz="1600" dirty="0" err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ул.Моторная</a:t>
            </a: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600" dirty="0" err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ул.Лесная</a:t>
            </a: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600" dirty="0" err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ул.Южная</a:t>
            </a: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(СП «</a:t>
            </a:r>
            <a:r>
              <a:rPr lang="ru-RU" altLang="ru-RU" sz="1600" dirty="0" err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п.Бабынино</a:t>
            </a: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»);</a:t>
            </a:r>
          </a:p>
          <a:p>
            <a:pPr>
              <a:buFontTx/>
              <a:buChar char="-"/>
              <a:defRPr/>
            </a:pP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Ограждение гражданского кладбища  2 этап (СП «</a:t>
            </a:r>
            <a:r>
              <a:rPr lang="ru-RU" altLang="ru-RU" sz="1600" dirty="0" err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с.Бабынино</a:t>
            </a: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»);</a:t>
            </a:r>
          </a:p>
          <a:p>
            <a:pPr>
              <a:buFontTx/>
              <a:buChar char="-"/>
              <a:defRPr/>
            </a:pP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Ограждение гражданского кладбища  в </a:t>
            </a:r>
            <a:r>
              <a:rPr lang="ru-RU" altLang="ru-RU" sz="1600" dirty="0" err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п.Газопровод</a:t>
            </a: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(СП «</a:t>
            </a:r>
            <a:r>
              <a:rPr lang="ru-RU" altLang="ru-RU" sz="1600" dirty="0" err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с.Сабуровщино</a:t>
            </a: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»);</a:t>
            </a:r>
          </a:p>
          <a:p>
            <a:pPr>
              <a:buFontTx/>
              <a:buChar char="-"/>
              <a:defRPr/>
            </a:pP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Строительство пешеходной дорожки в </a:t>
            </a:r>
            <a:r>
              <a:rPr lang="ru-RU" altLang="ru-RU" sz="1600" dirty="0" err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с.Куракино</a:t>
            </a: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altLang="ru-RU" sz="1600" dirty="0" err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с.Утешево</a:t>
            </a: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FontTx/>
              <a:buChar char="-"/>
              <a:defRPr/>
            </a:pP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Строительство и благоустройство детской площадки в </a:t>
            </a:r>
            <a:r>
              <a:rPr lang="ru-RU" altLang="ru-RU" sz="1600" dirty="0" err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с.Муромцево</a:t>
            </a:r>
            <a:r>
              <a:rPr lang="ru-RU" altLang="ru-RU" sz="1600" dirty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6086" name="Прямоугольник 7"/>
          <p:cNvSpPr>
            <a:spLocks noChangeArrowheads="1"/>
          </p:cNvSpPr>
          <p:nvPr/>
        </p:nvSpPr>
        <p:spPr bwMode="auto">
          <a:xfrm>
            <a:off x="0" y="5980113"/>
            <a:ext cx="9001125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altLang="ru-RU" sz="1700" b="1" u="sng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В 2022 году все 6 поселений будут снова пытаться пройти конкурс проектов. Проведены сходы граждан, определены объекты, необходимые документы представлены в Министерство финансов Калужской области  в срок. Пожелаем им удачи!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0" y="3933825"/>
            <a:ext cx="2051050" cy="10144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ru-RU" altLang="ru-RU" sz="12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 Обязательное условие прохождения конкурса – оплата гражданами 4% стоимости предлагаемого проекта.</a:t>
            </a:r>
          </a:p>
        </p:txBody>
      </p:sp>
    </p:spTree>
    <p:extLst>
      <p:ext uri="{BB962C8B-B14F-4D97-AF65-F5344CB8AC3E}">
        <p14:creationId xmlns:p14="http://schemas.microsoft.com/office/powerpoint/2010/main" val="9277652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3" y="1754188"/>
            <a:ext cx="3000375" cy="264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4475"/>
          </a:xfrm>
          <a:extLst/>
        </p:spPr>
        <p:txBody>
          <a:bodyPr/>
          <a:lstStyle/>
          <a:p>
            <a:pPr>
              <a:defRPr/>
            </a:pPr>
            <a:fld id="{C201A2FA-AF9C-4E85-BC5D-3638FF8C3E76}" type="slidenum">
              <a:rPr lang="ru-RU">
                <a:solidFill>
                  <a:schemeClr val="accent1">
                    <a:shade val="75000"/>
                  </a:schemeClr>
                </a:solidFill>
                <a:effectLst/>
                <a:latin typeface="Franklin Gothic Book" pitchFamily="34" charset="0"/>
              </a:rPr>
              <a:pPr>
                <a:defRPr/>
              </a:pPr>
              <a:t>22</a:t>
            </a:fld>
            <a:endParaRPr lang="ru-RU" dirty="0">
              <a:solidFill>
                <a:schemeClr val="accent1">
                  <a:shade val="75000"/>
                </a:schemeClr>
              </a:solidFill>
              <a:effectLst/>
              <a:latin typeface="Franklin Gothic Boo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715375" cy="695325"/>
          </a:xfrm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800" i="1" cap="all" dirty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результат</a:t>
            </a:r>
          </a:p>
        </p:txBody>
      </p:sp>
      <p:sp>
        <p:nvSpPr>
          <p:cNvPr id="6" name="Выноска со стрелкой вниз 5"/>
          <p:cNvSpPr/>
          <p:nvPr/>
        </p:nvSpPr>
        <p:spPr>
          <a:xfrm rot="16200000">
            <a:off x="3414712" y="4641851"/>
            <a:ext cx="1939925" cy="1816100"/>
          </a:xfrm>
          <a:prstGeom prst="downArrowCallou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i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Дефицит</a:t>
            </a:r>
          </a:p>
          <a:p>
            <a:pPr algn="ctr" eaLnBrk="1" hangingPunct="1">
              <a:defRPr/>
            </a:pPr>
            <a:r>
              <a:rPr lang="ru-RU" altLang="ru-RU" sz="2000" i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(расходы больше доходов</a:t>
            </a:r>
            <a:r>
              <a:rPr lang="ru-RU" altLang="ru-RU" sz="2000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7" name="Выноска со стрелкой вниз 6"/>
          <p:cNvSpPr/>
          <p:nvPr/>
        </p:nvSpPr>
        <p:spPr>
          <a:xfrm rot="16200000">
            <a:off x="3384550" y="2103438"/>
            <a:ext cx="2000250" cy="1771650"/>
          </a:xfrm>
          <a:prstGeom prst="downArrowCallou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i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Профицит </a:t>
            </a:r>
          </a:p>
          <a:p>
            <a:pPr algn="ctr" eaLnBrk="1" hangingPunct="1">
              <a:defRPr/>
            </a:pPr>
            <a:r>
              <a:rPr lang="ru-RU" altLang="ru-RU" sz="2000" i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(Доходы больше расходов)</a:t>
            </a:r>
          </a:p>
        </p:txBody>
      </p:sp>
      <p:sp>
        <p:nvSpPr>
          <p:cNvPr id="20489" name="TextBox 7"/>
          <p:cNvSpPr txBox="1">
            <a:spLocks noChangeArrowheads="1"/>
          </p:cNvSpPr>
          <p:nvPr/>
        </p:nvSpPr>
        <p:spPr bwMode="auto">
          <a:xfrm>
            <a:off x="5286375" y="4286250"/>
            <a:ext cx="3694113" cy="24463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ru-RU" altLang="ru-RU" sz="1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altLang="ru-RU" sz="17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Если в бюджете доходов недостаточно для обеспечения расходов, то принимается решение об источниках  покрытия дефицита бюджета (например, использовать имеющиеся накопления - переходящие остатки денежных средств с прошлого года, и  или  взять в долг, оформить кредит).</a:t>
            </a:r>
          </a:p>
        </p:txBody>
      </p:sp>
      <p:sp>
        <p:nvSpPr>
          <p:cNvPr id="20490" name="TextBox 8"/>
          <p:cNvSpPr txBox="1">
            <a:spLocks noChangeArrowheads="1"/>
          </p:cNvSpPr>
          <p:nvPr/>
        </p:nvSpPr>
        <p:spPr bwMode="auto">
          <a:xfrm>
            <a:off x="5286375" y="1500188"/>
            <a:ext cx="3600450" cy="24463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ru-RU" altLang="ru-RU" sz="17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altLang="ru-RU" sz="17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При превышении доходов над расходами принимается решение, как их использовать эти дополнительные средства (например, накапливать резервы, остатки или  погашать долги предыдущих периодов, а может спланировать новые проекты – на которые направит эти излишки).</a:t>
            </a:r>
          </a:p>
        </p:txBody>
      </p:sp>
      <p:pic>
        <p:nvPicPr>
          <p:cNvPr id="48137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3" y="4394200"/>
            <a:ext cx="3000375" cy="212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7950" y="571500"/>
            <a:ext cx="8872538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идеале доходы бюджета должны быть равны </a:t>
            </a:r>
            <a:r>
              <a:rPr lang="ru-RU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расходам (жить по средствам). </a:t>
            </a:r>
            <a:r>
              <a:rPr lang="ru-RU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в реальности складывается либо превышение доходов над расходами (профицит</a:t>
            </a:r>
            <a:r>
              <a:rPr lang="ru-RU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либо </a:t>
            </a:r>
            <a:r>
              <a:rPr lang="ru-RU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расходов над доходами (дефицит). Рассмотрим эти 2 варианта.</a:t>
            </a:r>
          </a:p>
        </p:txBody>
      </p:sp>
    </p:spTree>
    <p:extLst>
      <p:ext uri="{BB962C8B-B14F-4D97-AF65-F5344CB8AC3E}">
        <p14:creationId xmlns:p14="http://schemas.microsoft.com/office/powerpoint/2010/main" val="584536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-32453"/>
            <a:ext cx="821537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cap="all" dirty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результат</a:t>
            </a:r>
            <a:endParaRPr lang="ru-RU" sz="2400" dirty="0">
              <a:solidFill>
                <a:srgbClr val="0070C0"/>
              </a:solidFill>
              <a:cs typeface="Arial" charset="0"/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1212869"/>
              </p:ext>
            </p:extLst>
          </p:nvPr>
        </p:nvGraphicFramePr>
        <p:xfrm>
          <a:off x="1228725" y="1989138"/>
          <a:ext cx="7200900" cy="4995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2162175" y="2220913"/>
            <a:ext cx="7858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ru-RU" dirty="0" smtClean="0"/>
              <a:t>937</a:t>
            </a:r>
            <a:endParaRPr lang="ru-RU" dirty="0"/>
          </a:p>
        </p:txBody>
      </p:sp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2663031" y="2413823"/>
            <a:ext cx="857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ru-RU" dirty="0" smtClean="0"/>
              <a:t>864</a:t>
            </a:r>
            <a:endParaRPr lang="ru-RU" dirty="0"/>
          </a:p>
        </p:txBody>
      </p:sp>
      <p:sp>
        <p:nvSpPr>
          <p:cNvPr id="6151" name="TextBox 6"/>
          <p:cNvSpPr txBox="1">
            <a:spLocks noChangeArrowheads="1"/>
          </p:cNvSpPr>
          <p:nvPr/>
        </p:nvSpPr>
        <p:spPr bwMode="auto">
          <a:xfrm>
            <a:off x="2770188" y="5480050"/>
            <a:ext cx="6429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ru-RU" dirty="0" smtClean="0"/>
              <a:t>+73</a:t>
            </a:r>
            <a:endParaRPr lang="ru-RU" dirty="0"/>
          </a:p>
        </p:txBody>
      </p:sp>
      <p:sp>
        <p:nvSpPr>
          <p:cNvPr id="6152" name="TextBox 7"/>
          <p:cNvSpPr txBox="1">
            <a:spLocks noChangeArrowheads="1"/>
          </p:cNvSpPr>
          <p:nvPr/>
        </p:nvSpPr>
        <p:spPr bwMode="auto">
          <a:xfrm>
            <a:off x="3684587" y="2936695"/>
            <a:ext cx="714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ru-RU" dirty="0" smtClean="0"/>
              <a:t>748</a:t>
            </a:r>
            <a:endParaRPr lang="ru-RU" dirty="0"/>
          </a:p>
        </p:txBody>
      </p:sp>
      <p:sp>
        <p:nvSpPr>
          <p:cNvPr id="6153" name="TextBox 8"/>
          <p:cNvSpPr txBox="1">
            <a:spLocks noChangeArrowheads="1"/>
          </p:cNvSpPr>
          <p:nvPr/>
        </p:nvSpPr>
        <p:spPr bwMode="auto">
          <a:xfrm>
            <a:off x="4041775" y="2722219"/>
            <a:ext cx="714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ru-RU" dirty="0" smtClean="0"/>
              <a:t>784</a:t>
            </a:r>
            <a:endParaRPr lang="ru-RU" dirty="0"/>
          </a:p>
        </p:txBody>
      </p:sp>
      <p:sp>
        <p:nvSpPr>
          <p:cNvPr id="6154" name="TextBox 9"/>
          <p:cNvSpPr txBox="1">
            <a:spLocks noChangeArrowheads="1"/>
          </p:cNvSpPr>
          <p:nvPr/>
        </p:nvSpPr>
        <p:spPr bwMode="auto">
          <a:xfrm>
            <a:off x="4041775" y="6165850"/>
            <a:ext cx="714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ru-RU" dirty="0" smtClean="0"/>
              <a:t>-36</a:t>
            </a:r>
            <a:endParaRPr lang="ru-RU" dirty="0"/>
          </a:p>
        </p:txBody>
      </p:sp>
      <p:sp>
        <p:nvSpPr>
          <p:cNvPr id="49162" name="TextBox 5"/>
          <p:cNvSpPr txBox="1">
            <a:spLocks noChangeArrowheads="1"/>
          </p:cNvSpPr>
          <p:nvPr/>
        </p:nvSpPr>
        <p:spPr bwMode="auto">
          <a:xfrm>
            <a:off x="82550" y="338138"/>
            <a:ext cx="8853488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just" eaLnBrk="1" hangingPunct="1">
              <a:buFont typeface="Wingdings" pitchFamily="2" charset="2"/>
              <a:buNone/>
            </a:pPr>
            <a:r>
              <a:rPr lang="ru-RU" altLang="ru-RU" sz="20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Здесь представлен финансовый результат исполнения бюджета муниципального района за последние 3 года. В 2021 году при доходах в сумме 815 млн.руб, расходы сложились в сумме  830 млн.руб.  Что  позволило расходовать больше, чем собрали доходов? Это переходящие   остатки денежных средств на счете  на 01 января 2021 года.  Результат – дефицит 15 млн.руб.</a:t>
            </a:r>
            <a:endParaRPr lang="ru-RU" altLang="ru-RU" sz="200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5148064" y="2686125"/>
            <a:ext cx="714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 dirty="0" smtClean="0"/>
              <a:t>815</a:t>
            </a:r>
            <a:endParaRPr lang="ru-RU" dirty="0"/>
          </a:p>
        </p:txBody>
      </p:sp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5610225" y="2492376"/>
            <a:ext cx="7143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 dirty="0" smtClean="0"/>
              <a:t>830</a:t>
            </a:r>
            <a:endParaRPr lang="ru-RU" dirty="0"/>
          </a:p>
        </p:txBody>
      </p: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5253038" y="6165850"/>
            <a:ext cx="714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 dirty="0" smtClean="0"/>
              <a:t>-15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33623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4475"/>
          </a:xfrm>
          <a:extLst/>
        </p:spPr>
        <p:txBody>
          <a:bodyPr/>
          <a:lstStyle/>
          <a:p>
            <a:pPr>
              <a:defRPr/>
            </a:pPr>
            <a:fld id="{A64F0BA1-7A9A-43D1-B168-47B1D8048C5B}" type="slidenum">
              <a:rPr lang="ru-RU">
                <a:solidFill>
                  <a:schemeClr val="accent1">
                    <a:shade val="75000"/>
                  </a:schemeClr>
                </a:solidFill>
                <a:latin typeface="Franklin Gothic Book" pitchFamily="34" charset="0"/>
              </a:rPr>
              <a:pPr>
                <a:defRPr/>
              </a:pPr>
              <a:t>24</a:t>
            </a:fld>
            <a:endParaRPr lang="ru-RU" dirty="0">
              <a:solidFill>
                <a:schemeClr val="accent1">
                  <a:shade val="75000"/>
                </a:schemeClr>
              </a:solidFill>
              <a:latin typeface="Franklin Gothic Boo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180528" y="0"/>
            <a:ext cx="9540552" cy="722313"/>
          </a:xfrm>
          <a:extLst/>
        </p:spPr>
        <p:txBody>
          <a:bodyPr/>
          <a:lstStyle/>
          <a:p>
            <a:pPr marL="320040" indent="-32004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000" i="1" cap="all" dirty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параметров </a:t>
            </a:r>
            <a:r>
              <a:rPr lang="ru-RU" sz="2000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муниципального района </a:t>
            </a:r>
            <a:br>
              <a:rPr lang="ru-RU" sz="2000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2022 год   </a:t>
            </a:r>
            <a:r>
              <a:rPr lang="ru-RU" sz="2000" i="1" cap="all" dirty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бюджетному кодексу РФ</a:t>
            </a:r>
          </a:p>
        </p:txBody>
      </p:sp>
      <p:graphicFrame>
        <p:nvGraphicFramePr>
          <p:cNvPr id="48168" name="Group 40"/>
          <p:cNvGraphicFramePr>
            <a:graphicFrameLocks noGrp="1"/>
          </p:cNvGraphicFramePr>
          <p:nvPr/>
        </p:nvGraphicFramePr>
        <p:xfrm>
          <a:off x="142875" y="2089150"/>
          <a:ext cx="8821738" cy="4435475"/>
        </p:xfrm>
        <a:graphic>
          <a:graphicData uri="http://schemas.openxmlformats.org/drawingml/2006/table">
            <a:tbl>
              <a:tblPr/>
              <a:tblGrid>
                <a:gridCol w="2262367"/>
                <a:gridCol w="1657297"/>
                <a:gridCol w="1584156"/>
                <a:gridCol w="3317918"/>
              </a:tblGrid>
              <a:tr h="10663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 показателя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Статья Бюджетного кодекса РФ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Ограничения  по бюджетному кодексу РФ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Утверждено Решением Районного Собрания № 116 от 27 декабря 2021 года  «О бюджете муниципального района «Бабынинский район» на 2022 год и плановый период 2023-2024годов»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0663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Дефицит областного бюджета (соотношение дефицита и утвержденного общего  годового объема налоговых и неналоговых доходов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Пункт 3 статьи 92,1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более на </a:t>
                      </a:r>
                      <a:r>
                        <a:rPr kumimoji="0" lang="en-US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&gt;10%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1,5 %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FF"/>
                    </a:solidFill>
                  </a:tcPr>
                </a:tc>
              </a:tr>
              <a:tr h="12363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Долговая нагрузка (соотношение объема государственного долга и утвержденного общего годового объема налоговых и неналоговых доходов)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Пункт 3 статьи 107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более </a:t>
                      </a:r>
                      <a:r>
                        <a:rPr kumimoji="0" lang="en-US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FF"/>
                    </a:solidFill>
                  </a:tcPr>
                </a:tc>
              </a:tr>
              <a:tr h="10663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Отношение расходов на обслуживание государственного долга к расходам без учета субвенций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Статья 111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более </a:t>
                      </a:r>
                      <a:r>
                        <a:rPr kumimoji="0" lang="en-US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en-US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3D3FF"/>
                    </a:solidFill>
                  </a:tcPr>
                </a:tc>
              </a:tr>
            </a:tbl>
          </a:graphicData>
        </a:graphic>
      </p:graphicFrame>
      <p:sp>
        <p:nvSpPr>
          <p:cNvPr id="51231" name="TextBox 4"/>
          <p:cNvSpPr txBox="1">
            <a:spLocks noChangeArrowheads="1"/>
          </p:cNvSpPr>
          <p:nvPr/>
        </p:nvSpPr>
        <p:spPr bwMode="auto">
          <a:xfrm>
            <a:off x="142875" y="642938"/>
            <a:ext cx="8713788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just" eaLnBrk="1" hangingPunct="1">
              <a:buFont typeface="Wingdings" pitchFamily="2" charset="2"/>
              <a:buNone/>
            </a:pPr>
            <a:r>
              <a:rPr lang="ru-RU" altLang="ru-RU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Поскольку бюджет МР «Бабынинский район»  на 2022 год  закладывался как   дефицитный, то  необходимо  соблюсти все ограничения Бюджетного Кодекса, связанные с уровнем дефицита бюджета и   с    долговой  нагрузкой   на   бюджет.   Как  видно  из таблицы ниже,    все ограничения бюджетного законодательства  были соблюдены. </a:t>
            </a:r>
          </a:p>
        </p:txBody>
      </p:sp>
    </p:spTree>
    <p:extLst>
      <p:ext uri="{BB962C8B-B14F-4D97-AF65-F5344CB8AC3E}">
        <p14:creationId xmlns:p14="http://schemas.microsoft.com/office/powerpoint/2010/main" val="35452127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4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fld id="{DE4F63C2-BF26-4259-883C-2FF97DD914E6}" type="slidenum">
              <a:rPr lang="ru-RU" altLang="ru-RU" sz="1200" smtClean="0">
                <a:solidFill>
                  <a:srgbClr val="5959E1"/>
                </a:solidFill>
                <a:effectLst/>
                <a:latin typeface="Franklin Gothic Book" pitchFamily="34" charset="0"/>
              </a:rPr>
              <a:pPr/>
              <a:t>25</a:t>
            </a:fld>
            <a:endParaRPr lang="ru-RU" altLang="ru-RU" sz="1200" smtClean="0">
              <a:solidFill>
                <a:srgbClr val="5959E1"/>
              </a:solidFill>
              <a:effectLst/>
              <a:latin typeface="Franklin Gothic Boo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14348" y="0"/>
            <a:ext cx="7704856" cy="801712"/>
          </a:xfrm>
          <a:pattFill prst="pct90">
            <a:fgClr>
              <a:schemeClr val="tx1">
                <a:lumMod val="7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kern="1200" cap="all" dirty="0" smtClean="0">
                <a:solidFill>
                  <a:srgbClr val="0000FF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муниципальном долге   </a:t>
            </a:r>
            <a:endParaRPr lang="ru-RU" sz="2400" b="1" kern="1200" cap="all" dirty="0">
              <a:solidFill>
                <a:srgbClr val="0000FF"/>
              </a:solidFill>
              <a:effectLst>
                <a:reflection blurRad="12700" stA="48000" endA="300" endPos="550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24" name="TextBox 5"/>
          <p:cNvSpPr txBox="1">
            <a:spLocks noChangeArrowheads="1"/>
          </p:cNvSpPr>
          <p:nvPr/>
        </p:nvSpPr>
        <p:spPr bwMode="auto">
          <a:xfrm>
            <a:off x="179388" y="5445125"/>
            <a:ext cx="87137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 algn="just" eaLnBrk="1" hangingPunct="1"/>
            <a:r>
              <a:rPr lang="ru-RU" altLang="ru-RU" sz="2000" b="1" dirty="0">
                <a:solidFill>
                  <a:srgbClr val="00004D"/>
                </a:solidFill>
                <a:latin typeface="Times New Roman" pitchFamily="18" charset="0"/>
                <a:cs typeface="Times New Roman" pitchFamily="18" charset="0"/>
              </a:rPr>
              <a:t>Муниципальный долг консолидированного бюджета на </a:t>
            </a:r>
            <a:r>
              <a:rPr lang="ru-RU" altLang="ru-RU" sz="2000" b="1" dirty="0" smtClean="0">
                <a:solidFill>
                  <a:srgbClr val="00004D"/>
                </a:solidFill>
                <a:latin typeface="Times New Roman" pitchFamily="18" charset="0"/>
                <a:cs typeface="Times New Roman" pitchFamily="18" charset="0"/>
              </a:rPr>
              <a:t>01.01.2022 </a:t>
            </a:r>
            <a:r>
              <a:rPr lang="ru-RU" altLang="ru-RU" sz="2000" b="1" dirty="0">
                <a:solidFill>
                  <a:srgbClr val="00004D"/>
                </a:solidFill>
                <a:latin typeface="Times New Roman" pitchFamily="18" charset="0"/>
                <a:cs typeface="Times New Roman" pitchFamily="18" charset="0"/>
              </a:rPr>
              <a:t>года отсутствует. </a:t>
            </a:r>
          </a:p>
        </p:txBody>
      </p:sp>
      <p:sp>
        <p:nvSpPr>
          <p:cNvPr id="30725" name="TextBox 7"/>
          <p:cNvSpPr txBox="1">
            <a:spLocks noChangeArrowheads="1"/>
          </p:cNvSpPr>
          <p:nvPr/>
        </p:nvSpPr>
        <p:spPr bwMode="auto">
          <a:xfrm>
            <a:off x="0" y="1000125"/>
            <a:ext cx="77755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1600" b="1" i="1">
                <a:solidFill>
                  <a:srgbClr val="00004D"/>
                </a:solidFill>
                <a:latin typeface="Times New Roman" pitchFamily="18" charset="0"/>
                <a:cs typeface="Times New Roman" pitchFamily="18" charset="0"/>
              </a:rPr>
              <a:t>Динамика муниципального долга за 2013-2019  годы, млн.руб.</a:t>
            </a:r>
          </a:p>
        </p:txBody>
      </p:sp>
      <p:graphicFrame>
        <p:nvGraphicFramePr>
          <p:cNvPr id="3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4150349"/>
              </p:ext>
            </p:extLst>
          </p:nvPr>
        </p:nvGraphicFramePr>
        <p:xfrm>
          <a:off x="481013" y="1624013"/>
          <a:ext cx="8045450" cy="3602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727" name="TextBox 5"/>
          <p:cNvSpPr txBox="1">
            <a:spLocks noChangeArrowheads="1"/>
          </p:cNvSpPr>
          <p:nvPr/>
        </p:nvSpPr>
        <p:spPr bwMode="auto">
          <a:xfrm>
            <a:off x="7164388" y="4589463"/>
            <a:ext cx="12239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r>
              <a:rPr lang="ru-RU" alt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Box 3"/>
          <p:cNvSpPr txBox="1">
            <a:spLocks noChangeArrowheads="1"/>
          </p:cNvSpPr>
          <p:nvPr/>
        </p:nvSpPr>
        <p:spPr bwMode="auto">
          <a:xfrm>
            <a:off x="0" y="2395240"/>
            <a:ext cx="9144000" cy="4462760"/>
          </a:xfrm>
          <a:prstGeom prst="rect">
            <a:avLst/>
          </a:prstGeom>
          <a:pattFill prst="pct90">
            <a:fgClr>
              <a:schemeClr val="tx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txBody>
          <a:bodyPr wrap="square">
            <a:spAutoFit/>
          </a:bodyPr>
          <a:lstStyle>
            <a:lvl1pPr indent="7239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Tahoma" pitchFamily="34" charset="0"/>
              <a:buChar char="–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Tahoma" pitchFamily="34" charset="0"/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2400" dirty="0" smtClean="0">
                <a:solidFill>
                  <a:srgbClr val="0D0DFF"/>
                </a:solidFill>
                <a:latin typeface="Times New Roman" pitchFamily="18" charset="0"/>
                <a:cs typeface="Times New Roman" pitchFamily="18" charset="0"/>
              </a:rPr>
              <a:t>В   Бабынинском    районе   основной задачей бюджетной политики является  –     обеспечение     прозрачности        и открытости      бюджетного      процесса.    </a:t>
            </a:r>
            <a:r>
              <a:rPr lang="ru-RU" altLang="ru-RU" sz="2400" smtClean="0">
                <a:solidFill>
                  <a:srgbClr val="0D0DFF"/>
                </a:solidFill>
                <a:latin typeface="Times New Roman" pitchFamily="18" charset="0"/>
                <a:cs typeface="Times New Roman" pitchFamily="18" charset="0"/>
              </a:rPr>
              <a:t>Начиная    </a:t>
            </a:r>
            <a:r>
              <a:rPr lang="ru-RU" altLang="ru-RU" sz="2400" dirty="0" smtClean="0">
                <a:solidFill>
                  <a:srgbClr val="0D0DFF"/>
                </a:solidFill>
                <a:latin typeface="Times New Roman" pitchFamily="18" charset="0"/>
                <a:cs typeface="Times New Roman" pitchFamily="18" charset="0"/>
              </a:rPr>
              <a:t>с   2014   года,     на     официальном     сайте    администрации муниципального   района  «Бабынинский    район»    любой   гражданин  может   получить   информацию  о  всех  стадиях бюджетного  процесса, плановых показателях бюджета и непосредственно его исполнении. Финансовый отдел ежегодно готовит электронную брошюру – «БЮДЖЕТ  ДЛЯ ГРАЖДАН». Приглашаем всех желающих присоединяться к обсуждению вопросов формирования и исполнения бюджета.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2000" dirty="0" smtClean="0">
                <a:solidFill>
                  <a:srgbClr val="0D0D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78297" y="1555230"/>
            <a:ext cx="3384375" cy="57606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cap="all" dirty="0" smtClean="0">
                <a:solidFill>
                  <a:srgbClr val="0000FF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2000" b="1" cap="all" dirty="0">
              <a:solidFill>
                <a:srgbClr val="0000FF"/>
              </a:solidFill>
              <a:effectLst>
                <a:reflection blurRad="12700" stA="48000" endA="300" endPos="550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Прямоугольник 1"/>
          <p:cNvSpPr>
            <a:spLocks noChangeArrowheads="1"/>
          </p:cNvSpPr>
          <p:nvPr/>
        </p:nvSpPr>
        <p:spPr bwMode="auto">
          <a:xfrm>
            <a:off x="900113" y="2276475"/>
            <a:ext cx="75596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sz="54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Благодарю за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3"/>
          <p:cNvSpPr>
            <a:spLocks noChangeArrowheads="1"/>
          </p:cNvSpPr>
          <p:nvPr/>
        </p:nvSpPr>
        <p:spPr bwMode="auto">
          <a:xfrm>
            <a:off x="2233613" y="2665413"/>
            <a:ext cx="6572250" cy="409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342900" algn="just">
              <a:buFont typeface="Wingdings" pitchFamily="2" charset="2"/>
              <a:buNone/>
            </a:pPr>
            <a:r>
              <a:rPr lang="ru-RU" altLang="ru-RU" sz="20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Составление отчета об исполнении. </a:t>
            </a:r>
            <a:r>
              <a:rPr lang="ru-RU" altLang="ru-RU" sz="20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В соответствии с Положением «О  бюджетном процессе в муниципальном районе «Бабынинский район», утвержденным </a:t>
            </a:r>
            <a:r>
              <a:rPr lang="ru-RU" altLang="ru-RU" sz="2000" i="1" u="sng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решением Районного Собрания  №168 от 16.04.2018г.</a:t>
            </a:r>
            <a:r>
              <a:rPr lang="ru-RU" altLang="ru-RU" sz="20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, годовой отчет об исполнении бюджета муниципального района готовит финансовый отдел  и предоставляет в контрольно-счетный орган для подготовки заключения на него не позднее 15 апреля. Обязательным условием является проведение публичных слушаний, о которых сообщается в средствах массовой информации. Далее отчет предоставляется в Районное Собрание не позднее 1 мая текущего года. Районное Собрание рассматривает и утверждает отчет об исполнении  бюджета МР «Бабынинский район».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4475"/>
          </a:xfrm>
          <a:extLst/>
        </p:spPr>
        <p:txBody>
          <a:bodyPr/>
          <a:lstStyle/>
          <a:p>
            <a:pPr>
              <a:defRPr/>
            </a:pPr>
            <a:fld id="{F1CD5460-D3A1-4CBD-AA00-3E96B6547BAF}" type="slidenum">
              <a:rPr lang="ru-RU">
                <a:solidFill>
                  <a:schemeClr val="accent1">
                    <a:shade val="75000"/>
                  </a:schemeClr>
                </a:solidFill>
                <a:effectLst/>
                <a:latin typeface="Franklin Gothic Book" pitchFamily="34" charset="0"/>
              </a:rPr>
              <a:pPr>
                <a:defRPr/>
              </a:pPr>
              <a:t>3</a:t>
            </a:fld>
            <a:endParaRPr lang="ru-RU" dirty="0">
              <a:solidFill>
                <a:schemeClr val="accent1">
                  <a:shade val="75000"/>
                </a:schemeClr>
              </a:solidFill>
              <a:effectLst/>
              <a:latin typeface="Franklin Gothic Book" pitchFamily="34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218097" y="88887"/>
            <a:ext cx="8247261" cy="6254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000" b="1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ИСПОЛНЕНИЕ   БЮДЖЕТА</a:t>
            </a:r>
            <a:endParaRPr lang="ru-RU" sz="3000" b="1" i="1" cap="all" dirty="0">
              <a:solidFill>
                <a:srgbClr val="0070C0"/>
              </a:solidFill>
              <a:effectLst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143125" y="714375"/>
            <a:ext cx="6562725" cy="1938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indent="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 typeface="Wingdings" pitchFamily="2" charset="2"/>
              <a:buNone/>
              <a:defRPr/>
            </a:pPr>
            <a:r>
              <a:rPr lang="ru-RU" altLang="ru-RU" sz="2000" b="1" spc="10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Исполнение бюджета </a:t>
            </a:r>
            <a:r>
              <a:rPr lang="ru-RU" altLang="ru-RU" sz="2000" spc="10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идет в течении всего  финансового года (с 01 января по 31 декабря включительно) в соответствии </a:t>
            </a:r>
            <a:r>
              <a:rPr lang="ru-RU" altLang="ru-RU" sz="2000" b="1" spc="10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spc="10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с принятым </a:t>
            </a:r>
            <a:r>
              <a:rPr lang="ru-RU" altLang="ru-RU" sz="2000" i="1" u="sng" spc="10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решением Районного собрания №116 от 27.12.2021 года</a:t>
            </a:r>
            <a:r>
              <a:rPr lang="ru-RU" altLang="ru-RU" sz="2000" spc="10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«О бюджете муниципального района «Бабынинский район»  на 2022 год и плановый период 2023 и 2024 годов»</a:t>
            </a:r>
          </a:p>
        </p:txBody>
      </p:sp>
      <p:pic>
        <p:nvPicPr>
          <p:cNvPr id="15366" name="Picture 2" descr="https://storage.googleapis.com/stateless-eng911-ru/2018/07/3a50ac71-sfera-interes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722313"/>
            <a:ext cx="1789113" cy="178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4" descr="http://yadrin-centr.soc.cap.ru/adminpanel/UserFiles/news/20180727/bigstock-white-d-man-with-charts-and-a-6327106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2511425"/>
            <a:ext cx="1797050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7" descr="http://admzarinsk.ru/media/cache/39/d3/50/3a/4c/c5/39d3503a4cc52cb60d213e8949582aa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3976688"/>
            <a:ext cx="1797050" cy="142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0504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4475"/>
          </a:xfrm>
          <a:extLst/>
        </p:spPr>
        <p:txBody>
          <a:bodyPr/>
          <a:lstStyle/>
          <a:p>
            <a:pPr>
              <a:defRPr/>
            </a:pPr>
            <a:fld id="{9DF705EE-00E3-44B2-BA24-7FFFAC338AE0}" type="slidenum">
              <a:rPr lang="ru-RU">
                <a:solidFill>
                  <a:schemeClr val="accent1">
                    <a:shade val="75000"/>
                  </a:schemeClr>
                </a:solidFill>
                <a:effectLst/>
                <a:latin typeface="Franklin Gothic Book" pitchFamily="34" charset="0"/>
              </a:rPr>
              <a:pPr>
                <a:defRPr/>
              </a:pPr>
              <a:t>4</a:t>
            </a:fld>
            <a:endParaRPr lang="ru-RU" dirty="0">
              <a:solidFill>
                <a:schemeClr val="accent1">
                  <a:shade val="75000"/>
                </a:schemeClr>
              </a:solidFill>
              <a:effectLst/>
              <a:latin typeface="Franklin Gothic Boo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841375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500" i="1" cap="all" dirty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</a:t>
            </a:r>
            <a:r>
              <a:rPr lang="ru-RU" sz="2500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бюджета  муниципального  района «</a:t>
            </a:r>
            <a:r>
              <a:rPr lang="ru-RU" sz="2500" i="1" cap="all" dirty="0" err="1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бабынинский</a:t>
            </a:r>
            <a:r>
              <a:rPr lang="ru-RU" sz="2500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 за   2021  год</a:t>
            </a:r>
            <a:endParaRPr lang="ru-RU" sz="2500" i="1" cap="all" dirty="0">
              <a:solidFill>
                <a:srgbClr val="0070C0"/>
              </a:solidFill>
              <a:effectLst>
                <a:reflection blurRad="12700" stA="48000" endA="300" endPos="550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8" name="TextBox 5"/>
          <p:cNvSpPr txBox="1">
            <a:spLocks noChangeArrowheads="1"/>
          </p:cNvSpPr>
          <p:nvPr/>
        </p:nvSpPr>
        <p:spPr bwMode="auto">
          <a:xfrm>
            <a:off x="107950" y="5229225"/>
            <a:ext cx="892968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just" eaLnBrk="1" hangingPunct="1">
              <a:buFont typeface="Wingdings" pitchFamily="2" charset="2"/>
              <a:buNone/>
            </a:pPr>
            <a:r>
              <a:rPr lang="ru-RU" altLang="ru-RU" sz="21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По данным отчета об исполнении бюджета за 2021 год в бюджет МР «Бабынинский район» поступило  доходов 815</a:t>
            </a:r>
            <a:r>
              <a:rPr lang="en-US" altLang="ru-RU" sz="21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1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млн. рублей. Из них 29 % собственные доходы и 71% безвозмездные поступления (или  в суммовом выражении 233 млн.руб. и 582 млн.руб. соответственно). </a:t>
            </a:r>
          </a:p>
        </p:txBody>
      </p:sp>
      <p:graphicFrame>
        <p:nvGraphicFramePr>
          <p:cNvPr id="21509" name="Диаграмма 7"/>
          <p:cNvGraphicFramePr>
            <a:graphicFrameLocks/>
          </p:cNvGraphicFramePr>
          <p:nvPr/>
        </p:nvGraphicFramePr>
        <p:xfrm>
          <a:off x="488950" y="65088"/>
          <a:ext cx="8094663" cy="615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r:id="rId3" imgW="8096190" imgH="6151397" progId="Excel.Chart.8">
                  <p:embed/>
                </p:oleObj>
              </mc:Choice>
              <mc:Fallback>
                <p:oleObj r:id="rId3" imgW="8096190" imgH="6151397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50" y="65088"/>
                        <a:ext cx="8094663" cy="6151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0153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2852"/>
            <a:ext cx="9144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b="1" i="1" cap="all" dirty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   доходов за 2021 год  в сравнении с  предыдущим 2020  годом</a:t>
            </a:r>
            <a:endParaRPr lang="ru-RU" sz="2600" b="1" dirty="0">
              <a:solidFill>
                <a:srgbClr val="0070C0"/>
              </a:solidFill>
              <a:cs typeface="Arial" charset="0"/>
            </a:endParaRPr>
          </a:p>
        </p:txBody>
      </p:sp>
      <p:graphicFrame>
        <p:nvGraphicFramePr>
          <p:cNvPr id="22531" name="Диаграмма 2"/>
          <p:cNvGraphicFramePr>
            <a:graphicFrameLocks/>
          </p:cNvGraphicFramePr>
          <p:nvPr/>
        </p:nvGraphicFramePr>
        <p:xfrm>
          <a:off x="128588" y="922338"/>
          <a:ext cx="8821737" cy="579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r:id="rId3" imgW="8821677" imgH="5797798" progId="Excel.Chart.8">
                  <p:embed/>
                </p:oleObj>
              </mc:Choice>
              <mc:Fallback>
                <p:oleObj r:id="rId3" imgW="8821677" imgH="5797798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8" y="922338"/>
                        <a:ext cx="8821737" cy="579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1"/>
          <p:cNvSpPr txBox="1"/>
          <p:nvPr/>
        </p:nvSpPr>
        <p:spPr>
          <a:xfrm>
            <a:off x="5219700" y="2492375"/>
            <a:ext cx="777875" cy="350838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1200" i="1" dirty="0" smtClean="0">
                <a:solidFill>
                  <a:schemeClr val="accent3">
                    <a:lumMod val="50000"/>
                  </a:schemeClr>
                </a:solidFill>
              </a:rPr>
              <a:t>+36</a:t>
            </a:r>
            <a:endParaRPr lang="ru-RU" sz="1200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1437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4475"/>
          </a:xfrm>
          <a:extLst/>
        </p:spPr>
        <p:txBody>
          <a:bodyPr/>
          <a:lstStyle/>
          <a:p>
            <a:pPr>
              <a:defRPr/>
            </a:pPr>
            <a:fld id="{6227E4C9-3B3F-4D79-AE52-374E6D831E97}" type="slidenum">
              <a:rPr lang="ru-RU">
                <a:solidFill>
                  <a:schemeClr val="accent1">
                    <a:shade val="75000"/>
                  </a:schemeClr>
                </a:solidFill>
                <a:effectLst/>
                <a:latin typeface="Franklin Gothic Book" pitchFamily="34" charset="0"/>
              </a:rPr>
              <a:pPr>
                <a:defRPr/>
              </a:pPr>
              <a:t>6</a:t>
            </a:fld>
            <a:endParaRPr lang="ru-RU" dirty="0">
              <a:solidFill>
                <a:schemeClr val="accent1">
                  <a:shade val="75000"/>
                </a:schemeClr>
              </a:solidFill>
              <a:effectLst/>
              <a:latin typeface="Franklin Gothic Book" pitchFamily="34" charset="0"/>
            </a:endParaRPr>
          </a:p>
        </p:txBody>
      </p:sp>
      <p:sp>
        <p:nvSpPr>
          <p:cNvPr id="20483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981075"/>
            <a:ext cx="8458200" cy="1081088"/>
          </a:xfrm>
        </p:spPr>
        <p:txBody>
          <a:bodyPr rtlCol="0">
            <a:normAutofit fontScale="55000" lnSpcReduction="20000"/>
          </a:bodyPr>
          <a:lstStyle/>
          <a:p>
            <a:pPr marL="0" indent="0" algn="just" fontAlgn="auto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tabLst>
                <a:tab pos="8345488" algn="l"/>
              </a:tabLst>
              <a:defRPr/>
            </a:pPr>
            <a:r>
              <a:rPr lang="ru-RU" altLang="ru-RU" sz="38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Собственные     доходы    бюджета  МР    «</a:t>
            </a:r>
            <a:r>
              <a:rPr lang="ru-RU" altLang="ru-RU" sz="3800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Бабынинский</a:t>
            </a:r>
            <a:r>
              <a:rPr lang="ru-RU" altLang="ru-RU" sz="38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  район»      в    2020 году просели в условиях </a:t>
            </a:r>
            <a:r>
              <a:rPr lang="ru-RU" altLang="ru-RU" sz="3800" dirty="0" err="1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пандэмии</a:t>
            </a:r>
            <a:r>
              <a:rPr lang="ru-RU" altLang="ru-RU" sz="38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, однако в 2021 году опять имеют тенденцию роста</a:t>
            </a:r>
            <a:r>
              <a:rPr lang="en-US" altLang="ru-RU" sz="38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3800" dirty="0" smtClean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fontAlgn="auto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tabLst>
                <a:tab pos="8345488" algn="l"/>
              </a:tabLst>
              <a:defRPr/>
            </a:pPr>
            <a:r>
              <a:rPr lang="ru-RU" altLang="ru-RU" sz="21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 fontAlgn="auto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tabLst>
                <a:tab pos="8345488" algn="l"/>
              </a:tabLst>
              <a:defRPr/>
            </a:pPr>
            <a:endParaRPr lang="ru-RU" altLang="ru-RU" dirty="0" smtClean="0">
              <a:solidFill>
                <a:srgbClr val="660066"/>
              </a:solidFill>
            </a:endParaRPr>
          </a:p>
          <a:p>
            <a:pPr marL="0" indent="0" algn="just" fontAlgn="auto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None/>
              <a:tabLst>
                <a:tab pos="8345488" algn="l"/>
              </a:tabLst>
              <a:defRPr/>
            </a:pPr>
            <a:endParaRPr lang="ru-RU" altLang="ru-RU" dirty="0" smtClean="0">
              <a:solidFill>
                <a:srgbClr val="2107DF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107504" y="-99392"/>
            <a:ext cx="8858250" cy="881063"/>
          </a:xfrm>
          <a:ln>
            <a:miter lim="800000"/>
            <a:headEnd/>
            <a:tailEnd/>
          </a:ln>
          <a:extLst/>
        </p:spPr>
        <p:txBody>
          <a:bodyPr>
            <a:normAutofit fontScale="90000"/>
          </a:bodyPr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900" i="1" cap="all" dirty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собственных  доходов бюджета муниципального района </a:t>
            </a:r>
            <a:r>
              <a:rPr lang="ru-RU" sz="2900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sz="2900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900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6– 2021 </a:t>
            </a:r>
            <a:r>
              <a:rPr lang="ru-RU" sz="1600" i="1" cap="all" dirty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900" i="1" cap="all" dirty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cap="all" dirty="0">
                <a:solidFill>
                  <a:srgbClr val="6600CC"/>
                </a:solidFill>
                <a:effectLst>
                  <a:reflection blurRad="12700" stA="48000" endA="300" endPos="55000" dir="5400000" sy="-90000" algn="bl" rotWithShape="0"/>
                </a:effectLst>
              </a:rPr>
              <a:t/>
            </a:r>
            <a:br>
              <a:rPr lang="ru-RU" sz="2000" cap="all" dirty="0">
                <a:solidFill>
                  <a:srgbClr val="6600CC"/>
                </a:solidFill>
                <a:effectLst>
                  <a:reflection blurRad="12700" stA="48000" endA="300" endPos="55000" dir="5400000" sy="-90000" algn="bl" rotWithShape="0"/>
                </a:effectLst>
              </a:rPr>
            </a:br>
            <a:r>
              <a:rPr lang="ru-RU" sz="2000" cap="all" dirty="0" smtClean="0">
                <a:solidFill>
                  <a:srgbClr val="6600CC"/>
                </a:solidFill>
                <a:effectLst>
                  <a:reflection blurRad="12700" stA="48000" endA="300" endPos="55000" dir="5400000" sy="-90000" algn="bl" rotWithShape="0"/>
                </a:effectLst>
              </a:rPr>
              <a:t>   </a:t>
            </a:r>
            <a:endParaRPr lang="ru-RU" sz="2000" cap="all" dirty="0">
              <a:solidFill>
                <a:srgbClr val="6600CC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graphicFrame>
        <p:nvGraphicFramePr>
          <p:cNvPr id="23557" name="Диаграмма 6"/>
          <p:cNvGraphicFramePr>
            <a:graphicFrameLocks/>
          </p:cNvGraphicFramePr>
          <p:nvPr/>
        </p:nvGraphicFramePr>
        <p:xfrm>
          <a:off x="-1189038" y="1989138"/>
          <a:ext cx="12520613" cy="503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Лист" r:id="rId3" imgW="4829259" imgH="2104997" progId="Excel.Sheet.8">
                  <p:embed/>
                </p:oleObj>
              </mc:Choice>
              <mc:Fallback>
                <p:oleObj name="Лист" r:id="rId3" imgW="4829259" imgH="2104997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189038" y="1989138"/>
                        <a:ext cx="12520613" cy="5035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6308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2"/>
          <p:cNvSpPr txBox="1">
            <a:spLocks noChangeArrowheads="1"/>
          </p:cNvSpPr>
          <p:nvPr/>
        </p:nvSpPr>
        <p:spPr bwMode="auto">
          <a:xfrm>
            <a:off x="-15875" y="765175"/>
            <a:ext cx="91440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just" eaLnBrk="1" hangingPunct="1"/>
            <a:r>
              <a:rPr lang="ru-RU" altLang="ru-RU" sz="23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Из 233 млн. рублей собственных доходов на долю налоговых доходов  приходится  88% или 205 млн. рублей. Доля неналоговых поступлений (от использования имущества - аренда, продажа муниципального имущества., платные услуги…) составила  12% или 28 млн. руб</a:t>
            </a:r>
            <a:r>
              <a:rPr lang="ru-RU" altLang="ru-RU" sz="2000" b="1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2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0796282"/>
              </p:ext>
            </p:extLst>
          </p:nvPr>
        </p:nvGraphicFramePr>
        <p:xfrm>
          <a:off x="251520" y="1507667"/>
          <a:ext cx="8839200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78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229600" y="6477000"/>
            <a:ext cx="762000" cy="2444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6FDCB798-3B65-42D0-80BE-0B0F56345D27}" type="slidenum">
              <a:rPr lang="ru-RU" altLang="ru-RU" smtClean="0">
                <a:solidFill>
                  <a:srgbClr val="445AB0"/>
                </a:solidFill>
                <a:latin typeface="Franklin Gothic Book" pitchFamily="34" charset="0"/>
              </a:rPr>
              <a:pPr>
                <a:defRPr/>
              </a:pPr>
              <a:t>7</a:t>
            </a:fld>
            <a:endParaRPr lang="ru-RU" altLang="ru-RU" smtClean="0">
              <a:solidFill>
                <a:srgbClr val="445AB0"/>
              </a:solidFill>
              <a:latin typeface="Franklin Gothic Book" pitchFamily="34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-11113"/>
            <a:ext cx="9144000" cy="841376"/>
          </a:xfrm>
          <a:extLst/>
        </p:spPr>
        <p:txBody>
          <a:bodyPr/>
          <a:lstStyle/>
          <a:p>
            <a:pPr marL="320040" indent="-32004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000" i="1" cap="all" dirty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en-US" sz="2000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собственных   доходов  бюджета  муниципального  района «</a:t>
            </a:r>
            <a:r>
              <a:rPr lang="ru-RU" sz="2000" i="1" cap="all" dirty="0" err="1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бабынинский</a:t>
            </a:r>
            <a:r>
              <a:rPr lang="ru-RU" sz="2000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район»  за  2021 </a:t>
            </a:r>
            <a:r>
              <a:rPr lang="ru-RU" sz="1200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sz="2000" cap="all" dirty="0">
              <a:solidFill>
                <a:srgbClr val="0070C0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4859338" y="2433638"/>
            <a:ext cx="172085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altLang="ru-RU" sz="2000" b="1" i="1" dirty="0">
                <a:solidFill>
                  <a:srgbClr val="2107DF"/>
                </a:solidFill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altLang="ru-RU" sz="2000" b="1" i="1" dirty="0" err="1">
                <a:solidFill>
                  <a:srgbClr val="2107DF"/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endParaRPr lang="ru-RU" altLang="ru-RU" sz="2000" b="1" i="1" dirty="0">
              <a:solidFill>
                <a:srgbClr val="2107D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96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Объект 1"/>
          <p:cNvGraphicFramePr>
            <a:graphicFrameLocks/>
          </p:cNvGraphicFramePr>
          <p:nvPr/>
        </p:nvGraphicFramePr>
        <p:xfrm>
          <a:off x="-879475" y="358775"/>
          <a:ext cx="5929313" cy="671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r:id="rId3" imgW="5925826" imgH="6718374" progId="Excel.Chart.8">
                  <p:embed/>
                </p:oleObj>
              </mc:Choice>
              <mc:Fallback>
                <p:oleObj r:id="rId3" imgW="5925826" imgH="6718374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879475" y="358775"/>
                        <a:ext cx="5929313" cy="6719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-396875" y="950913"/>
            <a:ext cx="2235200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1700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7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млн. руб.</a:t>
            </a:r>
          </a:p>
        </p:txBody>
      </p:sp>
      <p:sp>
        <p:nvSpPr>
          <p:cNvPr id="4" name="Заголовок 5"/>
          <p:cNvSpPr txBox="1">
            <a:spLocks/>
          </p:cNvSpPr>
          <p:nvPr/>
        </p:nvSpPr>
        <p:spPr bwMode="auto">
          <a:xfrm>
            <a:off x="144463" y="44624"/>
            <a:ext cx="9144000" cy="950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2400" b="1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en-US" sz="2400" b="1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собственных  налоговых  доходов  бюджета  муниципального  района «</a:t>
            </a:r>
            <a:r>
              <a:rPr lang="ru-RU" sz="2400" b="1" i="1" cap="all" dirty="0" err="1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бабынинский</a:t>
            </a:r>
            <a:r>
              <a:rPr lang="ru-RU" sz="2400" b="1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район»  за  2021 год</a:t>
            </a:r>
            <a:endParaRPr lang="ru-RU" sz="2400" b="1" cap="all" dirty="0">
              <a:solidFill>
                <a:srgbClr val="0070C0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4716463" y="1557338"/>
            <a:ext cx="4248150" cy="433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just" eaLnBrk="1" hangingPunct="1">
              <a:defRPr/>
            </a:pPr>
            <a:r>
              <a:rPr lang="ru-RU" altLang="ru-RU" sz="2300" b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В свою очередь из  205 млн. рублей налоговых доходов самый большой удельный вес  в их структуре занимает :</a:t>
            </a:r>
          </a:p>
          <a:p>
            <a:pPr marL="342900" indent="-342900" algn="just" eaLnBrk="1" hangingPunct="1">
              <a:buFontTx/>
              <a:buChar char="-"/>
              <a:defRPr/>
            </a:pPr>
            <a:r>
              <a:rPr lang="ru-RU" altLang="ru-RU" sz="2300" b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НДФЛ – 80 % или 164,8 </a:t>
            </a:r>
            <a:r>
              <a:rPr lang="ru-RU" altLang="ru-RU" sz="2300" b="1" dirty="0" err="1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altLang="ru-RU" sz="2300" b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342900" indent="-342900" algn="just" eaLnBrk="1" hangingPunct="1">
              <a:buFontTx/>
              <a:buChar char="-"/>
              <a:defRPr/>
            </a:pPr>
            <a:r>
              <a:rPr lang="ru-RU" altLang="ru-RU" sz="2300" b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затем идут налоги на совокупный доход – 12% или 23,7 </a:t>
            </a:r>
            <a:r>
              <a:rPr lang="ru-RU" altLang="ru-RU" sz="2300" b="1" dirty="0" err="1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altLang="ru-RU" sz="2300" b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algn="just" eaLnBrk="1" hangingPunct="1">
              <a:buFontTx/>
              <a:buChar char="-"/>
              <a:defRPr/>
            </a:pPr>
            <a:r>
              <a:rPr lang="ru-RU" altLang="ru-RU" sz="2300" b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и наконец на третьем месте идут  акцизы на топливо – 5% или 9,9 </a:t>
            </a:r>
            <a:r>
              <a:rPr lang="ru-RU" altLang="ru-RU" sz="2300" b="1" dirty="0" err="1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altLang="ru-RU" sz="2300" b="1" dirty="0" smtClean="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000" b="1" dirty="0" smtClean="0"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664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 стрелкой 9"/>
          <p:cNvCxnSpPr>
            <a:endCxn id="27654" idx="1"/>
          </p:cNvCxnSpPr>
          <p:nvPr/>
        </p:nvCxnSpPr>
        <p:spPr>
          <a:xfrm flipV="1">
            <a:off x="3743325" y="3354388"/>
            <a:ext cx="434975" cy="379412"/>
          </a:xfrm>
          <a:prstGeom prst="straightConnector1">
            <a:avLst/>
          </a:prstGeom>
          <a:ln w="254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Заголовок 5"/>
          <p:cNvSpPr txBox="1">
            <a:spLocks/>
          </p:cNvSpPr>
          <p:nvPr/>
        </p:nvSpPr>
        <p:spPr>
          <a:xfrm>
            <a:off x="142844" y="39211"/>
            <a:ext cx="9001156" cy="901700"/>
          </a:xfrm>
          <a:prstGeom prst="rect">
            <a:avLst/>
          </a:prstGeom>
          <a:extLst/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2100" b="1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Итоги работы комиссии по укреплению бюджетной и налоговой дисциплины в Бабынинском районе за 2021 </a:t>
            </a:r>
            <a:r>
              <a:rPr lang="ru-RU" sz="1000" b="1" i="1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2100" cap="all" dirty="0">
              <a:solidFill>
                <a:srgbClr val="0070C0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214313" y="846138"/>
            <a:ext cx="8750300" cy="213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just" eaLnBrk="1" hangingPunct="1"/>
            <a:r>
              <a:rPr lang="ru-RU" altLang="ru-RU" sz="19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Огромную роль в выполнении плановых показателей по доходам играет межведомственная комиссия по укреплению бюджетной и налоговой дисциплины, на которую вызываются налогоплательщики, имеющие задолженность по платежам в различных уровнях бюджета. Так же на комиссии поднимаются вопросы по выплате «серой» заработной платы, по постановке на учет объектов недвижимости для тех граждан, кто не оформил их в соответствии с действующим законодательством и не поставил на налоговый учет</a:t>
            </a:r>
            <a:r>
              <a:rPr lang="ru-RU" altLang="ru-RU" sz="1900">
                <a:solidFill>
                  <a:srgbClr val="6600CC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7653" name="Picture 2" descr="http://temirhanshura.ru/media/cache/3a/bc/68/11/74/5f/3abc6811745fa97d12d2651b4ec62ef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3250"/>
            <a:ext cx="3635375" cy="352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TextBox 4"/>
          <p:cNvSpPr txBox="1">
            <a:spLocks noChangeArrowheads="1"/>
          </p:cNvSpPr>
          <p:nvPr/>
        </p:nvSpPr>
        <p:spPr bwMode="auto">
          <a:xfrm>
            <a:off x="4178300" y="3162300"/>
            <a:ext cx="277336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19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Проведено </a:t>
            </a:r>
            <a:r>
              <a:rPr lang="ru-RU" altLang="ru-RU" sz="1900" b="1" u="sng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38 заседаний</a:t>
            </a:r>
          </a:p>
        </p:txBody>
      </p:sp>
      <p:sp>
        <p:nvSpPr>
          <p:cNvPr id="27655" name="TextBox 5"/>
          <p:cNvSpPr txBox="1">
            <a:spLocks noChangeArrowheads="1"/>
          </p:cNvSpPr>
          <p:nvPr/>
        </p:nvSpPr>
        <p:spPr bwMode="auto">
          <a:xfrm>
            <a:off x="4071938" y="3933825"/>
            <a:ext cx="4752975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just" eaLnBrk="1" hangingPunct="1"/>
            <a:r>
              <a:rPr lang="ru-RU" altLang="ru-RU" sz="19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Рассмотрено </a:t>
            </a:r>
            <a:r>
              <a:rPr lang="ru-RU" altLang="ru-RU" sz="1900" b="1" u="sng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189 вопросов о задолженности во все уровни бюджета</a:t>
            </a:r>
            <a:r>
              <a:rPr lang="ru-RU" altLang="ru-RU" sz="19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,  54 вопроса</a:t>
            </a:r>
            <a:r>
              <a:rPr lang="en-US" altLang="ru-RU" sz="19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9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по выплате заработной платы ниже прожиточного минимума</a:t>
            </a:r>
          </a:p>
        </p:txBody>
      </p:sp>
      <p:sp>
        <p:nvSpPr>
          <p:cNvPr id="27656" name="TextBox 6"/>
          <p:cNvSpPr txBox="1">
            <a:spLocks noChangeArrowheads="1"/>
          </p:cNvSpPr>
          <p:nvPr/>
        </p:nvSpPr>
        <p:spPr bwMode="auto">
          <a:xfrm>
            <a:off x="4000500" y="5495925"/>
            <a:ext cx="4702175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just" eaLnBrk="1" hangingPunct="1"/>
            <a:r>
              <a:rPr lang="ru-RU" altLang="ru-RU" sz="19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Снижена задолженность по платежам во все уровни бюджета, а так же во внебюджетные фонды </a:t>
            </a:r>
            <a:r>
              <a:rPr lang="ru-RU" altLang="ru-RU" sz="1900" b="1" u="sng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на 59,7 млн. руб</a:t>
            </a:r>
            <a:r>
              <a:rPr lang="ru-RU" altLang="ru-RU" sz="1900">
                <a:solidFill>
                  <a:srgbClr val="660066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cxnSp>
        <p:nvCxnSpPr>
          <p:cNvPr id="12" name="Прямая со стрелкой 11"/>
          <p:cNvCxnSpPr>
            <a:endCxn id="27655" idx="1"/>
          </p:cNvCxnSpPr>
          <p:nvPr/>
        </p:nvCxnSpPr>
        <p:spPr>
          <a:xfrm>
            <a:off x="3494088" y="4565650"/>
            <a:ext cx="577850" cy="0"/>
          </a:xfrm>
          <a:prstGeom prst="straightConnector1">
            <a:avLst/>
          </a:prstGeom>
          <a:ln w="254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3494088" y="5805488"/>
            <a:ext cx="434975" cy="23812"/>
          </a:xfrm>
          <a:prstGeom prst="straightConnector1">
            <a:avLst/>
          </a:prstGeom>
          <a:ln w="254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7" name="Номер слайда 14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E4B9C028-0C16-43D0-B079-FE93EF4CF86F}" type="slidenum">
              <a:rPr lang="ru-RU" smtClean="0">
                <a:solidFill>
                  <a:srgbClr val="7F7F7F"/>
                </a:solidFill>
              </a:rPr>
              <a:pPr>
                <a:defRPr/>
              </a:pPr>
              <a:t>9</a:t>
            </a:fld>
            <a:endParaRPr lang="ru-RU" dirty="0" smtClean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2995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Океан">
  <a:themeElements>
    <a:clrScheme name="Океан 2">
      <a:dk1>
        <a:srgbClr val="000066"/>
      </a:dk1>
      <a:lt1>
        <a:srgbClr val="FFFFFF"/>
      </a:lt1>
      <a:dk2>
        <a:srgbClr val="5D93FF"/>
      </a:dk2>
      <a:lt2>
        <a:srgbClr val="FFFFFF"/>
      </a:lt2>
      <a:accent1>
        <a:srgbClr val="6666FF"/>
      </a:accent1>
      <a:accent2>
        <a:srgbClr val="9999FF"/>
      </a:accent2>
      <a:accent3>
        <a:srgbClr val="B6C8FF"/>
      </a:accent3>
      <a:accent4>
        <a:srgbClr val="DADADA"/>
      </a:accent4>
      <a:accent5>
        <a:srgbClr val="B8B8FF"/>
      </a:accent5>
      <a:accent6>
        <a:srgbClr val="8A8AE7"/>
      </a:accent6>
      <a:hlink>
        <a:srgbClr val="FF3300"/>
      </a:hlink>
      <a:folHlink>
        <a:srgbClr val="FF9900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Океан">
  <a:themeElements>
    <a:clrScheme name="Океан 2">
      <a:dk1>
        <a:srgbClr val="000066"/>
      </a:dk1>
      <a:lt1>
        <a:srgbClr val="FFFFFF"/>
      </a:lt1>
      <a:dk2>
        <a:srgbClr val="5D93FF"/>
      </a:dk2>
      <a:lt2>
        <a:srgbClr val="FFFFFF"/>
      </a:lt2>
      <a:accent1>
        <a:srgbClr val="6666FF"/>
      </a:accent1>
      <a:accent2>
        <a:srgbClr val="9999FF"/>
      </a:accent2>
      <a:accent3>
        <a:srgbClr val="B6C8FF"/>
      </a:accent3>
      <a:accent4>
        <a:srgbClr val="DADADA"/>
      </a:accent4>
      <a:accent5>
        <a:srgbClr val="B8B8FF"/>
      </a:accent5>
      <a:accent6>
        <a:srgbClr val="8A8AE7"/>
      </a:accent6>
      <a:hlink>
        <a:srgbClr val="FF3300"/>
      </a:hlink>
      <a:folHlink>
        <a:srgbClr val="FF9900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1826</TotalTime>
  <Words>2261</Words>
  <Application>Microsoft Office PowerPoint</Application>
  <PresentationFormat>Экран (4:3)</PresentationFormat>
  <Paragraphs>189</Paragraphs>
  <Slides>27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Воздушный поток</vt:lpstr>
      <vt:lpstr>3_Океан</vt:lpstr>
      <vt:lpstr>6_Океан</vt:lpstr>
      <vt:lpstr>Диаграмма Microsoft Excel</vt:lpstr>
      <vt:lpstr>Лист Microsoft Excel 97-2003</vt:lpstr>
      <vt:lpstr>Отчет об исполнении  бюджета муниципального района «Бабынинский район»  за 2021 год </vt:lpstr>
      <vt:lpstr>Презентация PowerPoint</vt:lpstr>
      <vt:lpstr>Презентация PowerPoint</vt:lpstr>
      <vt:lpstr>Структура доходов  бюджета  муниципального  района «бабынинский район» за   2021  год</vt:lpstr>
      <vt:lpstr>Презентация PowerPoint</vt:lpstr>
      <vt:lpstr>Поступления собственных  доходов бюджета муниципального района 2016– 2021 г.    </vt:lpstr>
      <vt:lpstr>Структура  собственных   доходов  бюджета  муниципального  района «бабынинский   район»  за  2021 г.</vt:lpstr>
      <vt:lpstr>Презентация PowerPoint</vt:lpstr>
      <vt:lpstr>Презентация PowerPoint</vt:lpstr>
      <vt:lpstr>Презентация PowerPoint</vt:lpstr>
      <vt:lpstr>Расходы бюджета</vt:lpstr>
      <vt:lpstr>Презентация PowerPoint</vt:lpstr>
      <vt:lpstr>Презентация PowerPoint</vt:lpstr>
      <vt:lpstr>Защищенные     статьи    расходов   бюджета  –   расходы      подлежащие финансированию   в   полном   объеме.</vt:lpstr>
      <vt:lpstr>Презентация PowerPoint</vt:lpstr>
      <vt:lpstr>Муниципальные программы в сфере национальной экономики: </vt:lpstr>
      <vt:lpstr>Муниципальные программы в сфере народного образования</vt:lpstr>
      <vt:lpstr>Муниципальная программа в сфере культуры и кинематографии </vt:lpstr>
      <vt:lpstr>Муниципальные программы в области социальной политики</vt:lpstr>
      <vt:lpstr>Прочие муниципальные программы </vt:lpstr>
      <vt:lpstr>Презентация PowerPoint</vt:lpstr>
      <vt:lpstr>Финансовый результат</vt:lpstr>
      <vt:lpstr>Презентация PowerPoint</vt:lpstr>
      <vt:lpstr>Соответствие параметров бюджета муниципального района  на 2022 год   бюджетному кодексу РФ</vt:lpstr>
      <vt:lpstr>Информация о муниципальном долге 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  бюджетной   системы   бабынинского   района</dc:title>
  <dc:creator>user</dc:creator>
  <cp:lastModifiedBy>VEA</cp:lastModifiedBy>
  <cp:revision>131</cp:revision>
  <cp:lastPrinted>2022-01-24T08:38:31Z</cp:lastPrinted>
  <dcterms:created xsi:type="dcterms:W3CDTF">2016-12-20T22:09:24Z</dcterms:created>
  <dcterms:modified xsi:type="dcterms:W3CDTF">2022-03-23T11:28:19Z</dcterms:modified>
</cp:coreProperties>
</file>